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58" r:id="rId4"/>
    <p:sldId id="264" r:id="rId5"/>
    <p:sldId id="261" r:id="rId6"/>
    <p:sldId id="260" r:id="rId7"/>
    <p:sldId id="263" r:id="rId8"/>
    <p:sldId id="265" r:id="rId9"/>
    <p:sldId id="262" r:id="rId10"/>
    <p:sldId id="266" r:id="rId11"/>
    <p:sldId id="267" r:id="rId12"/>
    <p:sldId id="268" r:id="rId13"/>
    <p:sldId id="271" r:id="rId14"/>
    <p:sldId id="270" r:id="rId15"/>
    <p:sldId id="272" r:id="rId16"/>
    <p:sldId id="273" r:id="rId17"/>
    <p:sldId id="274" r:id="rId18"/>
    <p:sldId id="275" r:id="rId19"/>
    <p:sldId id="276" r:id="rId20"/>
    <p:sldId id="279" r:id="rId21"/>
    <p:sldId id="277" r:id="rId22"/>
    <p:sldId id="278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</p:sldIdLst>
  <p:sldSz cx="9144000" cy="6858000" type="screen4x3"/>
  <p:notesSz cx="6858000" cy="9144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Kliknite, če želite urediti slog podnaslova matrice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5B1D2-E223-44DC-88EF-3E66D2CF1D53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BD308-B018-4A46-8DA1-1DA4AC16FA5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0F11C-277A-410F-8B5B-6644BBB94E68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71AC0-CAC0-49D5-90DB-420CB03AFD9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1C9D3-A641-4A9A-9D76-51DC4FA61F5A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333CD-CCA0-45E9-A62B-620F516C7EA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1CFCD-E056-4951-A9C4-607BA5C824A7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6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67A91-632C-4685-A723-32DB37714D35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7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7215D-F7B5-482F-A629-8739E3C621C6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8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D0373-3CDE-473E-AB03-0EB3ED6B2A22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73D0E-C784-41F9-BB62-736A3B48DBF8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4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27F88-C5C8-44F2-A003-93ABC9EDA7AE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EB4C4-FC5C-4E82-B51B-7070F30B005A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3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573B4-42C6-43D0-AD41-AD3F545F8809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B5499-CAF9-468F-8463-A6F87881AE39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6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18BEC-DBE7-478E-AA9D-1FEA90FB7979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l-SI" noProof="0" smtClean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B6B60-1EA2-4524-8977-72ACB664ECF6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6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F593A-85BA-4064-9CCA-D26487C97C8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8FDBC-69D8-4A2A-9801-DF8EA4C23F22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F0FE3-9A3E-4BCF-A182-8E3CEC10DFF5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707FB-C9CB-4322-9136-8CB9F782A578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A41A5-5C8C-42D2-861E-EF9FF381D377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Ograda naslova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Kliknite, če želite urediti slog naslova matrice</a:t>
            </a:r>
          </a:p>
        </p:txBody>
      </p:sp>
      <p:sp>
        <p:nvSpPr>
          <p:cNvPr id="1027" name="Ograda besedila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5D08A1-A0DD-48D4-8A9E-65AD3395F238}" type="datetimeFigureOut">
              <a:rPr lang="sl-SI"/>
              <a:pPr>
                <a:defRPr/>
              </a:pPr>
              <a:t>11.5.2010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1DC3BC-DE47-4ED5-893F-340F9912A488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oesterreich-bibliotheken.at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sz="2800" b="1" i="1" dirty="0" smtClean="0">
                <a:solidFill>
                  <a:schemeClr val="tx2"/>
                </a:solidFill>
                <a:latin typeface="Trebuchet MS" pitchFamily="34" charset="0"/>
              </a:rPr>
              <a:t>AVSTRIJSKA ČITALNICA UNIVERZITETNE KNJIŽNICE MARIBOR</a:t>
            </a:r>
            <a:br>
              <a:rPr lang="sl-SI" sz="28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sl-SI" sz="2800" b="1" i="1" dirty="0" smtClean="0">
                <a:solidFill>
                  <a:schemeClr val="tx2"/>
                </a:solidFill>
                <a:latin typeface="Trebuchet MS" pitchFamily="34" charset="0"/>
              </a:rPr>
              <a:t/>
            </a:r>
            <a:br>
              <a:rPr lang="sl-SI" sz="28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de-DE" sz="2800" b="1" i="1" dirty="0" smtClean="0">
                <a:solidFill>
                  <a:schemeClr val="tx2"/>
                </a:solidFill>
                <a:latin typeface="Trebuchet MS" pitchFamily="34" charset="0"/>
              </a:rPr>
              <a:t>ÖSTERREICH-BIBLIOTHEK DER UNIVERSITÄTSBIBLIOTHEK MARIBOR</a:t>
            </a:r>
            <a:endParaRPr lang="sl-SI" sz="2800" b="1" i="1" dirty="0">
              <a:solidFill>
                <a:schemeClr val="tx2"/>
              </a:solidFill>
              <a:latin typeface="Trebuchet MS" pitchFamily="34" charset="0"/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5143512"/>
            <a:ext cx="6400800" cy="495288"/>
          </a:xfrm>
        </p:spPr>
        <p:txBody>
          <a:bodyPr/>
          <a:lstStyle/>
          <a:p>
            <a:r>
              <a:rPr lang="de-DE" sz="2400" dirty="0" smtClean="0">
                <a:latin typeface="Trebuchet MS" pitchFamily="34" charset="0"/>
              </a:rPr>
              <a:t>Mateja </a:t>
            </a:r>
            <a:r>
              <a:rPr lang="sl-SI" sz="2400" dirty="0" smtClean="0">
                <a:latin typeface="Trebuchet MS" pitchFamily="34" charset="0"/>
              </a:rPr>
              <a:t>Škofljanec</a:t>
            </a:r>
            <a:endParaRPr lang="de-DE" sz="2400" dirty="0" smtClean="0">
              <a:latin typeface="Trebuchet MS" pitchFamily="34" charset="0"/>
            </a:endParaRPr>
          </a:p>
          <a:p>
            <a:r>
              <a:rPr lang="sl-SI" sz="2400" dirty="0" err="1" smtClean="0">
                <a:latin typeface="Trebuchet MS" pitchFamily="34" charset="0"/>
              </a:rPr>
              <a:t>m</a:t>
            </a:r>
            <a:r>
              <a:rPr lang="de-DE" sz="2400" dirty="0" err="1" smtClean="0">
                <a:latin typeface="Trebuchet MS" pitchFamily="34" charset="0"/>
              </a:rPr>
              <a:t>ateja.skofljanec</a:t>
            </a:r>
            <a:r>
              <a:rPr lang="sl-SI" sz="2400" dirty="0" smtClean="0">
                <a:latin typeface="Trebuchet MS" pitchFamily="34" charset="0"/>
              </a:rPr>
              <a:t>@</a:t>
            </a:r>
            <a:r>
              <a:rPr lang="sl-SI" sz="2400" dirty="0" err="1" smtClean="0">
                <a:latin typeface="Trebuchet MS" pitchFamily="34" charset="0"/>
              </a:rPr>
              <a:t>uni</a:t>
            </a:r>
            <a:r>
              <a:rPr lang="sl-SI" sz="2400" dirty="0" smtClean="0">
                <a:latin typeface="Trebuchet MS" pitchFamily="34" charset="0"/>
              </a:rPr>
              <a:t>-</a:t>
            </a:r>
            <a:r>
              <a:rPr lang="sl-SI" sz="2400" dirty="0" err="1" smtClean="0">
                <a:latin typeface="Trebuchet MS" pitchFamily="34" charset="0"/>
              </a:rPr>
              <a:t>mb.si</a:t>
            </a:r>
            <a:endParaRPr lang="sl-SI" sz="2400" dirty="0" smtClean="0">
              <a:latin typeface="Trebuchet MS" pitchFamily="34" charset="0"/>
            </a:endParaRPr>
          </a:p>
          <a:p>
            <a:endParaRPr lang="sl-SI" sz="2400" dirty="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  <a:t>AVSTRIJSKE ČITALNICE</a:t>
            </a:r>
          </a:p>
        </p:txBody>
      </p:sp>
      <p:sp>
        <p:nvSpPr>
          <p:cNvPr id="3075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sz="2200" dirty="0" smtClean="0">
                <a:latin typeface="Trebuchet MS" pitchFamily="34" charset="0"/>
              </a:rPr>
              <a:t>od leta 1989 v državah vzhodne in jugovzhodne Evrope,</a:t>
            </a:r>
          </a:p>
          <a:p>
            <a:r>
              <a:rPr lang="sl-SI" sz="2200" dirty="0" smtClean="0">
                <a:latin typeface="Trebuchet MS" pitchFamily="34" charset="0"/>
              </a:rPr>
              <a:t>trenutno 56 Avstrijskih čitalnic,</a:t>
            </a:r>
          </a:p>
          <a:p>
            <a:r>
              <a:rPr lang="sl-SI" sz="2200" dirty="0" smtClean="0">
                <a:latin typeface="Trebuchet MS" pitchFamily="34" charset="0"/>
              </a:rPr>
              <a:t>posredovanje informacij in gradiva o avstrijski književnosti, zgodovini, politiki, umetnosti (v vseh skupaj okoli 340.000 enot),</a:t>
            </a:r>
          </a:p>
          <a:p>
            <a:r>
              <a:rPr lang="sl-SI" sz="2200" dirty="0" smtClean="0">
                <a:latin typeface="Trebuchet MS" pitchFamily="34" charset="0"/>
              </a:rPr>
              <a:t>ustanove gostiteljice večinoma knjižnice ali univerze,</a:t>
            </a:r>
          </a:p>
          <a:p>
            <a:r>
              <a:rPr lang="sl-SI" sz="2200" dirty="0" smtClean="0">
                <a:latin typeface="Trebuchet MS" pitchFamily="34" charset="0"/>
              </a:rPr>
              <a:t>svetovalne institucije (avstrijsko Ministrstvo za evropske in mednarodne zadeve, Kulturni forumi, Center za vzhodno in jugovzhodno Evropo Deželne akademije Spodnje Avstrije, Avstrijsko literarno združenje)</a:t>
            </a:r>
          </a:p>
          <a:p>
            <a:pPr eaLnBrk="1" hangingPunct="1"/>
            <a:endParaRPr lang="sl-SI" dirty="0" smtClean="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  <a:t>DIE </a:t>
            </a:r>
            <a:r>
              <a:rPr lang="de-DE" sz="2700" b="1" i="1" dirty="0" smtClean="0">
                <a:solidFill>
                  <a:schemeClr val="tx2"/>
                </a:solidFill>
                <a:latin typeface="Trebuchet MS" pitchFamily="34" charset="0"/>
              </a:rPr>
              <a:t>ÖSTERREICH-BIBLIOTHEKEN</a:t>
            </a:r>
            <a:endParaRPr lang="sl-SI" sz="2700" dirty="0">
              <a:solidFill>
                <a:schemeClr val="tx2"/>
              </a:solidFill>
              <a:latin typeface="Trebuchet MS" pitchFamily="34" charset="0"/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2200" dirty="0" smtClean="0">
                <a:latin typeface="Trebuchet MS" pitchFamily="34" charset="0"/>
              </a:rPr>
              <a:t>seit 1989  in den Ländern Öst- und Südosteuropas,</a:t>
            </a:r>
          </a:p>
          <a:p>
            <a:r>
              <a:rPr lang="de-DE" sz="2200" dirty="0" smtClean="0">
                <a:latin typeface="Trebuchet MS" pitchFamily="34" charset="0"/>
              </a:rPr>
              <a:t>derzeit 5</a:t>
            </a:r>
            <a:r>
              <a:rPr lang="sl-SI" sz="2200" dirty="0" smtClean="0">
                <a:latin typeface="Trebuchet MS" pitchFamily="34" charset="0"/>
              </a:rPr>
              <a:t>6</a:t>
            </a:r>
            <a:r>
              <a:rPr lang="de-DE" sz="2200" dirty="0" smtClean="0">
                <a:latin typeface="Trebuchet MS" pitchFamily="34" charset="0"/>
              </a:rPr>
              <a:t> Österreich-Bibliotheken,</a:t>
            </a:r>
          </a:p>
          <a:p>
            <a:r>
              <a:rPr lang="de-DE" sz="2200" dirty="0" smtClean="0">
                <a:latin typeface="Trebuchet MS" pitchFamily="34" charset="0"/>
              </a:rPr>
              <a:t>vermitteln Informationen und Materialien über Literatur, Geschichte, </a:t>
            </a:r>
            <a:r>
              <a:rPr lang="sl-SI" sz="2200" dirty="0" smtClean="0">
                <a:latin typeface="Trebuchet MS" pitchFamily="34" charset="0"/>
              </a:rPr>
              <a:t>Kunst, </a:t>
            </a:r>
            <a:r>
              <a:rPr lang="de-DE" sz="2200" dirty="0" smtClean="0">
                <a:latin typeface="Trebuchet MS" pitchFamily="34" charset="0"/>
              </a:rPr>
              <a:t>Politik Österreichs (in allen zusammen rund 340.000 Bücher),</a:t>
            </a:r>
          </a:p>
          <a:p>
            <a:r>
              <a:rPr lang="de-DE" sz="2200" dirty="0" smtClean="0">
                <a:latin typeface="Trebuchet MS" pitchFamily="34" charset="0"/>
              </a:rPr>
              <a:t>Gastinstitutionen sind  meistens Bibliotheken und Universitäten,</a:t>
            </a:r>
          </a:p>
          <a:p>
            <a:r>
              <a:rPr lang="de-DE" sz="2200" dirty="0" smtClean="0">
                <a:latin typeface="Trebuchet MS" pitchFamily="34" charset="0"/>
              </a:rPr>
              <a:t>Betreuungsinstitutionen (Bundesministerium für europäische und internationale Angelegenheiten, Kulturforen, Zentrum Ost- und Südosteuropa, Österreichische Gesellschaft für Literatur…),</a:t>
            </a:r>
          </a:p>
          <a:p>
            <a:endParaRPr lang="sl-SI" sz="2700" dirty="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00042"/>
            <a:ext cx="7215238" cy="5626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  <a:t>AVSTRIJSKA ČITALNICA MARIBOR</a:t>
            </a:r>
            <a:endParaRPr lang="sl-SI" sz="2700" b="1" i="1" dirty="0">
              <a:solidFill>
                <a:schemeClr val="tx2"/>
              </a:solidFill>
              <a:latin typeface="Trebuchet MS" pitchFamily="34" charset="0"/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sz="2200" dirty="0" smtClean="0">
                <a:latin typeface="Trebuchet MS" pitchFamily="34" charset="0"/>
              </a:rPr>
              <a:t>ustanovljena oktobra 1990 kot tretja najstarejša od današnjih 56 Avstrijskih čitalnic in oktobra letos praznuje svoj 20. “rojstni dan”,</a:t>
            </a:r>
          </a:p>
          <a:p>
            <a:endParaRPr lang="sl-SI" sz="2200" dirty="0" smtClean="0">
              <a:latin typeface="Trebuchet MS" pitchFamily="34" charset="0"/>
            </a:endParaRPr>
          </a:p>
          <a:p>
            <a:r>
              <a:rPr lang="sl-SI" sz="2200" dirty="0" smtClean="0">
                <a:latin typeface="Trebuchet MS" pitchFamily="34" charset="0"/>
              </a:rPr>
              <a:t>odprla sta jo takratna zunanja ministra </a:t>
            </a:r>
            <a:r>
              <a:rPr lang="de-DE" sz="2200" dirty="0" smtClean="0">
                <a:latin typeface="Trebuchet MS" pitchFamily="34" charset="0"/>
              </a:rPr>
              <a:t>Alois Mock </a:t>
            </a:r>
            <a:r>
              <a:rPr lang="sl-SI" sz="2200" dirty="0" smtClean="0">
                <a:latin typeface="Trebuchet MS" pitchFamily="34" charset="0"/>
              </a:rPr>
              <a:t>in Dimitrij Rupel</a:t>
            </a:r>
            <a:r>
              <a:rPr lang="de-DE" sz="2200" dirty="0" smtClean="0">
                <a:latin typeface="Trebuchet MS" pitchFamily="34" charset="0"/>
              </a:rPr>
              <a:t>,</a:t>
            </a:r>
            <a:endParaRPr lang="sl-SI" sz="2200" dirty="0" smtClean="0">
              <a:latin typeface="Trebuchet MS" pitchFamily="34" charset="0"/>
            </a:endParaRPr>
          </a:p>
          <a:p>
            <a:endParaRPr lang="sl-SI" sz="2200" dirty="0" smtClean="0">
              <a:latin typeface="Trebuchet MS" pitchFamily="34" charset="0"/>
            </a:endParaRPr>
          </a:p>
          <a:p>
            <a:r>
              <a:rPr lang="sl-SI" sz="2200" dirty="0" smtClean="0">
                <a:latin typeface="Trebuchet MS" pitchFamily="34" charset="0"/>
              </a:rPr>
              <a:t>v zbirki se trenutno nahaja okoli </a:t>
            </a:r>
            <a:r>
              <a:rPr lang="de-DE" sz="2200" dirty="0" smtClean="0">
                <a:latin typeface="Trebuchet MS" pitchFamily="34" charset="0"/>
              </a:rPr>
              <a:t>7.</a:t>
            </a:r>
            <a:r>
              <a:rPr lang="sl-SI" sz="2200" dirty="0" smtClean="0">
                <a:latin typeface="Trebuchet MS" pitchFamily="34" charset="0"/>
              </a:rPr>
              <a:t>5</a:t>
            </a:r>
            <a:r>
              <a:rPr lang="de-DE" sz="2200" dirty="0" smtClean="0">
                <a:latin typeface="Trebuchet MS" pitchFamily="34" charset="0"/>
              </a:rPr>
              <a:t>00 </a:t>
            </a:r>
            <a:r>
              <a:rPr lang="sl-SI" sz="2200" dirty="0" smtClean="0">
                <a:latin typeface="Trebuchet MS" pitchFamily="34" charset="0"/>
              </a:rPr>
              <a:t>enot gradiva, ki so vnesena v </a:t>
            </a:r>
            <a:r>
              <a:rPr lang="sl-SI" sz="2200" dirty="0" smtClean="0">
                <a:latin typeface="Trebuchet MS" pitchFamily="34" charset="0"/>
              </a:rPr>
              <a:t>lokalni katalog </a:t>
            </a:r>
            <a:r>
              <a:rPr lang="sl-SI" sz="2200" dirty="0" smtClean="0">
                <a:latin typeface="Trebuchet MS" pitchFamily="34" charset="0"/>
              </a:rPr>
              <a:t>UKM kot tudi v vzajemni katalog COBIB</a:t>
            </a:r>
            <a:r>
              <a:rPr lang="de-DE" sz="2200" dirty="0" smtClean="0">
                <a:latin typeface="Trebuchet MS" pitchFamily="34" charset="0"/>
              </a:rPr>
              <a:t>,</a:t>
            </a:r>
            <a:endParaRPr lang="sl-SI" sz="2200" dirty="0" smtClean="0">
              <a:latin typeface="Trebuchet MS" pitchFamily="34" charset="0"/>
            </a:endParaRPr>
          </a:p>
          <a:p>
            <a:endParaRPr 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700" i="1" dirty="0" smtClean="0">
                <a:solidFill>
                  <a:schemeClr val="tx2"/>
                </a:solidFill>
                <a:latin typeface="Adobe Garamond Pro Bold" pitchFamily="18" charset="0"/>
              </a:rPr>
              <a:t/>
            </a:r>
            <a:br>
              <a:rPr lang="sl-SI" sz="2700" i="1" dirty="0" smtClean="0">
                <a:solidFill>
                  <a:schemeClr val="tx2"/>
                </a:solidFill>
                <a:latin typeface="Adobe Garamond Pro Bold" pitchFamily="18" charset="0"/>
              </a:rPr>
            </a:br>
            <a:r>
              <a:rPr lang="sl-SI" sz="2700" i="1" dirty="0" smtClean="0">
                <a:solidFill>
                  <a:schemeClr val="tx2"/>
                </a:solidFill>
                <a:latin typeface="Adobe Garamond Pro Bold" pitchFamily="18" charset="0"/>
              </a:rPr>
              <a:t/>
            </a:r>
            <a:br>
              <a:rPr lang="sl-SI" sz="2700" i="1" dirty="0" smtClean="0">
                <a:solidFill>
                  <a:schemeClr val="tx2"/>
                </a:solidFill>
                <a:latin typeface="Adobe Garamond Pro Bold" pitchFamily="18" charset="0"/>
              </a:rPr>
            </a:br>
            <a:r>
              <a:rPr lang="de-DE" sz="2700" b="1" i="1" dirty="0" smtClean="0">
                <a:solidFill>
                  <a:schemeClr val="tx2"/>
                </a:solidFill>
                <a:latin typeface="Trebuchet MS" pitchFamily="34" charset="0"/>
              </a:rPr>
              <a:t>DIE ÖSTERREICH-BIBLIOTHEK MARIBOR</a:t>
            </a:r>
            <a: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  <a:t/>
            </a:r>
            <a:b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endParaRPr lang="sl-SI" sz="2700" b="1" dirty="0">
              <a:latin typeface="Trebuchet MS" pitchFamily="34" charset="0"/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2200" dirty="0" smtClean="0">
                <a:latin typeface="Trebuchet MS" pitchFamily="34" charset="0"/>
              </a:rPr>
              <a:t>im Oktober 1990 als die drittälteste von den heutigen 5</a:t>
            </a:r>
            <a:r>
              <a:rPr lang="sl-SI" sz="2200" dirty="0" smtClean="0">
                <a:latin typeface="Trebuchet MS" pitchFamily="34" charset="0"/>
              </a:rPr>
              <a:t>6</a:t>
            </a:r>
            <a:r>
              <a:rPr lang="de-DE" sz="2200" dirty="0" smtClean="0">
                <a:latin typeface="Trebuchet MS" pitchFamily="34" charset="0"/>
              </a:rPr>
              <a:t> Österreich-Bibliotheken</a:t>
            </a:r>
            <a:r>
              <a:rPr lang="sl-SI" sz="2200" dirty="0" smtClean="0">
                <a:latin typeface="Trebuchet MS" pitchFamily="34" charset="0"/>
              </a:rPr>
              <a:t> </a:t>
            </a:r>
            <a:r>
              <a:rPr lang="de-DE" sz="2200" dirty="0" smtClean="0">
                <a:latin typeface="Trebuchet MS" pitchFamily="34" charset="0"/>
              </a:rPr>
              <a:t>und feiert im Oktober 2010 ihr 20. “Geburtstag”,</a:t>
            </a:r>
          </a:p>
          <a:p>
            <a:endParaRPr lang="de-DE" sz="2200" dirty="0" smtClean="0">
              <a:latin typeface="Trebuchet MS" pitchFamily="34" charset="0"/>
            </a:endParaRPr>
          </a:p>
          <a:p>
            <a:r>
              <a:rPr lang="de-DE" sz="2200" dirty="0" smtClean="0">
                <a:latin typeface="Trebuchet MS" pitchFamily="34" charset="0"/>
              </a:rPr>
              <a:t>von damaligen Außenministern Alois Mock und</a:t>
            </a:r>
            <a:r>
              <a:rPr lang="sl-SI" sz="2200" dirty="0" smtClean="0">
                <a:latin typeface="Trebuchet MS" pitchFamily="34" charset="0"/>
              </a:rPr>
              <a:t> Dimitrij Rupel er</a:t>
            </a:r>
            <a:r>
              <a:rPr lang="de-DE" sz="2200" dirty="0" smtClean="0">
                <a:latin typeface="Trebuchet MS" pitchFamily="34" charset="0"/>
              </a:rPr>
              <a:t>öffnet,</a:t>
            </a:r>
          </a:p>
          <a:p>
            <a:endParaRPr lang="de-DE" sz="2200" dirty="0" smtClean="0">
              <a:latin typeface="Trebuchet MS" pitchFamily="34" charset="0"/>
            </a:endParaRPr>
          </a:p>
          <a:p>
            <a:r>
              <a:rPr lang="de-DE" sz="2200" dirty="0" smtClean="0">
                <a:latin typeface="Trebuchet MS" pitchFamily="34" charset="0"/>
              </a:rPr>
              <a:t>der Bestand zählt zur Zeit rund 7.</a:t>
            </a:r>
            <a:r>
              <a:rPr lang="sl-SI" sz="2200" dirty="0" smtClean="0">
                <a:latin typeface="Trebuchet MS" pitchFamily="34" charset="0"/>
              </a:rPr>
              <a:t>5</a:t>
            </a:r>
            <a:r>
              <a:rPr lang="de-DE" sz="2200" dirty="0" smtClean="0">
                <a:latin typeface="Trebuchet MS" pitchFamily="34" charset="0"/>
              </a:rPr>
              <a:t>00 Einheiten und ist im Katalog der Universitätsbibliothek sowie im slowenischen Verbundkatalog COBIB eingeschlossen,</a:t>
            </a:r>
            <a:endParaRPr lang="sl-SI" sz="2200" dirty="0" smtClean="0">
              <a:latin typeface="Trebuchet MS" pitchFamily="34" charset="0"/>
            </a:endParaRPr>
          </a:p>
          <a:p>
            <a:endParaRPr lang="sl-SI" sz="2200" dirty="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10-1047_IM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1484313"/>
            <a:ext cx="6626225" cy="4681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sl-SI" sz="1000" dirty="0" smtClean="0">
              <a:latin typeface="Trebuchet MS" pitchFamily="34" charset="0"/>
            </a:endParaRPr>
          </a:p>
          <a:p>
            <a:r>
              <a:rPr lang="sl-SI" sz="2200" dirty="0" smtClean="0">
                <a:latin typeface="Trebuchet MS" pitchFamily="34" charset="0"/>
              </a:rPr>
              <a:t>posebna zbirka gradiva in je </a:t>
            </a:r>
            <a:r>
              <a:rPr lang="sl-SI" sz="2200" dirty="0" smtClean="0">
                <a:latin typeface="Trebuchet MS" pitchFamily="34" charset="0"/>
              </a:rPr>
              <a:t>prostorsko in organizacijsko </a:t>
            </a:r>
            <a:r>
              <a:rPr lang="sl-SI" sz="2200" dirty="0" smtClean="0">
                <a:latin typeface="Trebuchet MS" pitchFamily="34" charset="0"/>
              </a:rPr>
              <a:t>del Univerzitetne </a:t>
            </a:r>
            <a:r>
              <a:rPr lang="sl-SI" sz="2200" dirty="0" smtClean="0">
                <a:latin typeface="Trebuchet MS" pitchFamily="34" charset="0"/>
              </a:rPr>
              <a:t>knjižnice </a:t>
            </a:r>
            <a:r>
              <a:rPr lang="sl-SI" sz="2200" dirty="0" smtClean="0">
                <a:latin typeface="Trebuchet MS" pitchFamily="34" charset="0"/>
              </a:rPr>
              <a:t>Maribor (UKM</a:t>
            </a:r>
            <a:r>
              <a:rPr lang="sl-SI" sz="2200" dirty="0" smtClean="0">
                <a:latin typeface="Trebuchet MS" pitchFamily="34" charset="0"/>
              </a:rPr>
              <a:t>),</a:t>
            </a:r>
            <a:endParaRPr lang="sl-SI" sz="2200" dirty="0" smtClean="0">
              <a:latin typeface="Trebuchet MS" pitchFamily="34" charset="0"/>
            </a:endParaRPr>
          </a:p>
          <a:p>
            <a:r>
              <a:rPr lang="sl-SI" sz="2200" dirty="0" smtClean="0">
                <a:latin typeface="Trebuchet MS" pitchFamily="34" charset="0"/>
              </a:rPr>
              <a:t>poseben prostor v 3. nadstropju UKM, torej knjižnica v knjižnici,</a:t>
            </a:r>
          </a:p>
          <a:p>
            <a:r>
              <a:rPr lang="sl-SI" sz="2200" dirty="0" smtClean="0">
                <a:latin typeface="Trebuchet MS" pitchFamily="34" charset="0"/>
              </a:rPr>
              <a:t>glavni vsebinski poudarki pri gradivu: avstrijska književnost, literarna in kulturna zgodovina, literarna veda, jezikoslovje, domoznanstvo, nemščina kot tuji jezik, psihologija, umetnost in zgodovina,</a:t>
            </a:r>
          </a:p>
          <a:p>
            <a:r>
              <a:rPr lang="sl-SI" sz="2200" dirty="0" smtClean="0">
                <a:latin typeface="Trebuchet MS" pitchFamily="34" charset="0"/>
              </a:rPr>
              <a:t>okoli 7.500 enot gradiva</a:t>
            </a:r>
            <a:endParaRPr lang="sl-SI" sz="2200" dirty="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sz="2200" dirty="0" smtClean="0">
              <a:latin typeface="Trebuchet MS" pitchFamily="34" charset="0"/>
            </a:endParaRPr>
          </a:p>
          <a:p>
            <a:r>
              <a:rPr lang="de-DE" sz="2200" dirty="0" smtClean="0">
                <a:latin typeface="Trebuchet MS" pitchFamily="34" charset="0"/>
              </a:rPr>
              <a:t>ist eine spezielle Sammlung und räumlich und organisatorisch der Universitätsbibliothek</a:t>
            </a:r>
            <a:r>
              <a:rPr lang="sl-SI" sz="2200" dirty="0" smtClean="0">
                <a:latin typeface="Trebuchet MS" pitchFamily="34" charset="0"/>
              </a:rPr>
              <a:t> (UKM)</a:t>
            </a:r>
            <a:r>
              <a:rPr lang="de-DE" sz="2200" dirty="0" smtClean="0">
                <a:latin typeface="Trebuchet MS" pitchFamily="34" charset="0"/>
              </a:rPr>
              <a:t> angegliedert,</a:t>
            </a:r>
          </a:p>
          <a:p>
            <a:r>
              <a:rPr lang="de-DE" sz="2200" dirty="0" smtClean="0">
                <a:latin typeface="Trebuchet MS" pitchFamily="34" charset="0"/>
              </a:rPr>
              <a:t>ein besonderer Raum im 3. Stock der Universitätsbibliothek, also eine Bibliothek in der Bibliothek,</a:t>
            </a:r>
            <a:endParaRPr lang="sl-SI" sz="2200" dirty="0" smtClean="0">
              <a:latin typeface="Trebuchet MS" pitchFamily="34" charset="0"/>
            </a:endParaRPr>
          </a:p>
          <a:p>
            <a:r>
              <a:rPr lang="de-DE" sz="2200" dirty="0" smtClean="0">
                <a:latin typeface="Trebuchet MS" pitchFamily="34" charset="0"/>
              </a:rPr>
              <a:t>es haben sich folgende Schwerpunkte herausgestellt: österreichische Literatur, Literatur- und Kunstgeschichte, Literatur- und Sprachwissenschaft, Landeskunde, Deutsch als Fremdsprache, </a:t>
            </a:r>
            <a:r>
              <a:rPr lang="sl-SI" sz="2200" dirty="0" err="1" smtClean="0">
                <a:latin typeface="Trebuchet MS" pitchFamily="34" charset="0"/>
              </a:rPr>
              <a:t>Psychologie</a:t>
            </a:r>
            <a:r>
              <a:rPr lang="sl-SI" sz="2200" dirty="0" smtClean="0">
                <a:latin typeface="Trebuchet MS" pitchFamily="34" charset="0"/>
              </a:rPr>
              <a:t>, </a:t>
            </a:r>
            <a:r>
              <a:rPr lang="de-DE" sz="2200" dirty="0" smtClean="0">
                <a:latin typeface="Trebuchet MS" pitchFamily="34" charset="0"/>
              </a:rPr>
              <a:t>Kunst und Geschichte,</a:t>
            </a:r>
            <a:endParaRPr lang="sl-SI" sz="2200" dirty="0" smtClean="0">
              <a:latin typeface="Trebuchet MS" pitchFamily="34" charset="0"/>
            </a:endParaRPr>
          </a:p>
          <a:p>
            <a:r>
              <a:rPr lang="de-DE" sz="2200" dirty="0" smtClean="0">
                <a:latin typeface="Trebuchet MS" pitchFamily="34" charset="0"/>
              </a:rPr>
              <a:t>ca. </a:t>
            </a:r>
            <a:r>
              <a:rPr lang="sl-SI" sz="2200" dirty="0" smtClean="0">
                <a:latin typeface="Trebuchet MS" pitchFamily="34" charset="0"/>
              </a:rPr>
              <a:t>7.5</a:t>
            </a:r>
            <a:r>
              <a:rPr lang="de-DE" sz="2200" dirty="0" smtClean="0">
                <a:latin typeface="Trebuchet MS" pitchFamily="34" charset="0"/>
              </a:rPr>
              <a:t>00 Einheiten.</a:t>
            </a:r>
            <a:endParaRPr lang="sl-SI" sz="2200" dirty="0" smtClean="0">
              <a:latin typeface="Trebuchet MS" pitchFamily="34" charset="0"/>
            </a:endParaRPr>
          </a:p>
          <a:p>
            <a:endParaRPr 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400" b="1" i="1" dirty="0" smtClean="0">
                <a:solidFill>
                  <a:schemeClr val="tx2"/>
                </a:solidFill>
                <a:latin typeface="Trebuchet MS" pitchFamily="34" charset="0"/>
              </a:rPr>
              <a:t>AVSTRIJSKA ČITALNICA UKM NA SPLETU</a:t>
            </a:r>
            <a:r>
              <a:rPr lang="sl-SI" sz="2400" dirty="0" smtClean="0">
                <a:solidFill>
                  <a:schemeClr val="tx2"/>
                </a:solidFill>
                <a:latin typeface="Trebuchet MS" pitchFamily="34" charset="0"/>
              </a:rPr>
              <a:t/>
            </a:r>
            <a:br>
              <a:rPr lang="sl-SI" sz="2400" dirty="0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de-DE" sz="2400" b="1" i="1" dirty="0" smtClean="0">
                <a:solidFill>
                  <a:schemeClr val="tx2"/>
                </a:solidFill>
                <a:latin typeface="Trebuchet MS" pitchFamily="34" charset="0"/>
              </a:rPr>
              <a:t>ÖSTERREICH-BIBLIOTHEK DER UKM IM INTERNET</a:t>
            </a:r>
            <a:endParaRPr lang="sl-SI" sz="2400" b="1" i="1" dirty="0">
              <a:solidFill>
                <a:schemeClr val="tx2"/>
              </a:solidFill>
              <a:latin typeface="Trebuchet MS" pitchFamily="34" charset="0"/>
            </a:endParaRP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69579" y="1600200"/>
            <a:ext cx="5804842" cy="4525963"/>
          </a:xfr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700" b="1" i="1" dirty="0" smtClean="0">
                <a:solidFill>
                  <a:schemeClr val="tx2"/>
                </a:solidFill>
                <a:latin typeface="Trebuchet MS" pitchFamily="34" charset="0"/>
              </a:rPr>
              <a:t/>
            </a:r>
            <a:br>
              <a:rPr lang="de-DE" sz="27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  <a:t/>
            </a:r>
            <a:b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de-DE" sz="2400" b="1" i="1" dirty="0" smtClean="0">
                <a:solidFill>
                  <a:schemeClr val="tx2"/>
                </a:solidFill>
                <a:latin typeface="Trebuchet MS" pitchFamily="34" charset="0"/>
              </a:rPr>
              <a:t>VSE AVSTRIJSKE </a:t>
            </a:r>
            <a:r>
              <a:rPr lang="sl-SI" sz="2400" b="1" i="1" dirty="0" smtClean="0">
                <a:solidFill>
                  <a:schemeClr val="tx2"/>
                </a:solidFill>
                <a:latin typeface="Trebuchet MS" pitchFamily="34" charset="0"/>
              </a:rPr>
              <a:t>ČITALNICE NA SPELTU</a:t>
            </a:r>
            <a:br>
              <a:rPr lang="sl-SI" sz="24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sl-SI" sz="2400" b="1" i="1" dirty="0" smtClean="0">
                <a:solidFill>
                  <a:schemeClr val="tx2"/>
                </a:solidFill>
                <a:latin typeface="Trebuchet MS" pitchFamily="34" charset="0"/>
              </a:rPr>
              <a:t>ALLE </a:t>
            </a:r>
            <a:r>
              <a:rPr lang="de-DE" sz="2400" b="1" i="1" dirty="0" smtClean="0">
                <a:solidFill>
                  <a:schemeClr val="tx2"/>
                </a:solidFill>
                <a:latin typeface="Trebuchet MS" pitchFamily="34" charset="0"/>
              </a:rPr>
              <a:t>ÖSTERREICH-BIBLIOTHEKEN IM INTERNET</a:t>
            </a:r>
            <a:br>
              <a:rPr lang="de-DE" sz="24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de-DE" sz="1200" b="1" i="1" dirty="0" smtClean="0">
                <a:solidFill>
                  <a:schemeClr val="tx2"/>
                </a:solidFill>
                <a:latin typeface="Trebuchet MS" pitchFamily="34" charset="0"/>
                <a:hlinkClick r:id="rId2"/>
              </a:rPr>
              <a:t>www.oesterreich-bibliotheken.at</a:t>
            </a:r>
            <a:r>
              <a:rPr lang="de-DE" sz="1200" b="1" i="1" dirty="0" smtClean="0">
                <a:solidFill>
                  <a:schemeClr val="tx2"/>
                </a:solidFill>
                <a:latin typeface="Trebuchet MS" pitchFamily="34" charset="0"/>
              </a:rPr>
              <a:t/>
            </a:r>
            <a:br>
              <a:rPr lang="de-DE" sz="12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endParaRPr lang="sl-SI" sz="2700" b="1" i="1" dirty="0">
              <a:solidFill>
                <a:schemeClr val="tx2"/>
              </a:solidFill>
              <a:latin typeface="Trebuchet MS" pitchFamily="34" charset="0"/>
            </a:endParaRPr>
          </a:p>
        </p:txBody>
      </p:sp>
      <p:pic>
        <p:nvPicPr>
          <p:cNvPr id="4" name="Slika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7898" y="1857364"/>
            <a:ext cx="6200249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142984"/>
            <a:ext cx="721523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400" b="1" i="1" smtClean="0">
                <a:solidFill>
                  <a:schemeClr val="tx2"/>
                </a:solidFill>
                <a:latin typeface="Trebuchet MS" pitchFamily="34" charset="0"/>
              </a:rPr>
              <a:t/>
            </a:r>
            <a:br>
              <a:rPr lang="sl-SI" sz="2400" b="1" i="1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sl-SI" sz="2400" b="1" i="1" smtClean="0">
                <a:solidFill>
                  <a:schemeClr val="tx2"/>
                </a:solidFill>
                <a:latin typeface="Trebuchet MS" pitchFamily="34" charset="0"/>
              </a:rPr>
              <a:t/>
            </a:r>
            <a:br>
              <a:rPr lang="sl-SI" sz="2400" b="1" i="1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de-DE" sz="2400" b="1" i="1" smtClean="0">
                <a:solidFill>
                  <a:schemeClr val="tx2"/>
                </a:solidFill>
                <a:latin typeface="Trebuchet MS" pitchFamily="34" charset="0"/>
              </a:rPr>
              <a:t>DEJAVNOSTI IN NALOGE AVSTRIJSKE </a:t>
            </a:r>
            <a:r>
              <a:rPr lang="sl-SI" sz="2400" b="1" i="1" smtClean="0">
                <a:solidFill>
                  <a:schemeClr val="tx2"/>
                </a:solidFill>
                <a:latin typeface="Trebuchet MS" pitchFamily="34" charset="0"/>
              </a:rPr>
              <a:t>ČITALNICE</a:t>
            </a:r>
            <a:br>
              <a:rPr lang="sl-SI" sz="2400" b="1" i="1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sl-SI" sz="2400" b="1" i="1" smtClean="0">
                <a:solidFill>
                  <a:schemeClr val="tx2"/>
                </a:solidFill>
                <a:latin typeface="Trebuchet MS" pitchFamily="34" charset="0"/>
              </a:rPr>
              <a:t>MARIBOR</a:t>
            </a:r>
            <a:endParaRPr lang="sl-SI" sz="2400" b="1" i="1" dirty="0">
              <a:solidFill>
                <a:schemeClr val="tx2"/>
              </a:solidFill>
              <a:latin typeface="Trebuchet MS" pitchFamily="34" charset="0"/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sz="2200" b="1" i="1" dirty="0" smtClean="0">
              <a:latin typeface="Trebuchet MS" pitchFamily="34" charset="0"/>
            </a:endParaRPr>
          </a:p>
          <a:p>
            <a:r>
              <a:rPr lang="sl-SI" sz="2200" b="1" i="1" dirty="0" smtClean="0">
                <a:latin typeface="Trebuchet MS" pitchFamily="34" charset="0"/>
              </a:rPr>
              <a:t>posreduje  </a:t>
            </a:r>
            <a:r>
              <a:rPr lang="sl-SI" sz="2200" dirty="0" smtClean="0">
                <a:latin typeface="Trebuchet MS" pitchFamily="34" charset="0"/>
              </a:rPr>
              <a:t>gradivo in informacije o Avstriji (možnostih študija v Avstriji, o avstrijski književnosti, zgodovini, politiki…)</a:t>
            </a:r>
          </a:p>
          <a:p>
            <a:endParaRPr lang="sl-SI" sz="2200" b="1" i="1" dirty="0" smtClean="0">
              <a:latin typeface="Trebuchet MS" pitchFamily="34" charset="0"/>
            </a:endParaRPr>
          </a:p>
          <a:p>
            <a:r>
              <a:rPr lang="sl-SI" sz="2200" b="1" i="1" dirty="0" smtClean="0">
                <a:latin typeface="Trebuchet MS" pitchFamily="34" charset="0"/>
              </a:rPr>
              <a:t>pripravlja </a:t>
            </a:r>
          </a:p>
          <a:p>
            <a:pPr>
              <a:buNone/>
            </a:pPr>
            <a:r>
              <a:rPr lang="sl-SI" sz="2200" dirty="0" smtClean="0">
                <a:solidFill>
                  <a:schemeClr val="tx2"/>
                </a:solidFill>
                <a:latin typeface="Trebuchet MS" pitchFamily="34" charset="0"/>
              </a:rPr>
              <a:t>-filmske večere </a:t>
            </a:r>
            <a:r>
              <a:rPr lang="sl-SI" sz="2200" dirty="0" smtClean="0">
                <a:latin typeface="Trebuchet MS" pitchFamily="34" charset="0"/>
              </a:rPr>
              <a:t>(sklop filmov s skupnim naslovom </a:t>
            </a:r>
            <a:r>
              <a:rPr lang="de-DE" sz="2200" i="1" dirty="0" smtClean="0">
                <a:latin typeface="Trebuchet MS" pitchFamily="34" charset="0"/>
              </a:rPr>
              <a:t>Literaturverfilmungen),</a:t>
            </a:r>
            <a:endParaRPr lang="sl-SI" sz="2200" i="1" dirty="0" smtClean="0">
              <a:latin typeface="Trebuchet MS" pitchFamily="34" charset="0"/>
            </a:endParaRPr>
          </a:p>
          <a:p>
            <a:pPr>
              <a:buNone/>
            </a:pPr>
            <a:r>
              <a:rPr lang="sl-SI" sz="2200" dirty="0" smtClean="0">
                <a:solidFill>
                  <a:schemeClr val="tx2"/>
                </a:solidFill>
                <a:latin typeface="Trebuchet MS" pitchFamily="34" charset="0"/>
              </a:rPr>
              <a:t>-literarne večere </a:t>
            </a:r>
            <a:r>
              <a:rPr lang="sl-SI" sz="2200" i="1" dirty="0" smtClean="0">
                <a:latin typeface="Trebuchet MS" pitchFamily="34" charset="0"/>
              </a:rPr>
              <a:t>(Barbara </a:t>
            </a:r>
            <a:r>
              <a:rPr lang="sl-SI" sz="2200" i="1" dirty="0" err="1" smtClean="0">
                <a:latin typeface="Trebuchet MS" pitchFamily="34" charset="0"/>
              </a:rPr>
              <a:t>Frischmuth</a:t>
            </a:r>
            <a:r>
              <a:rPr lang="sl-SI" sz="2200" i="1" dirty="0" smtClean="0">
                <a:latin typeface="Trebuchet MS" pitchFamily="34" charset="0"/>
              </a:rPr>
              <a:t>, Vladimir </a:t>
            </a:r>
            <a:r>
              <a:rPr lang="sl-SI" sz="2200" i="1" dirty="0" err="1" smtClean="0">
                <a:latin typeface="Trebuchet MS" pitchFamily="34" charset="0"/>
              </a:rPr>
              <a:t>Vertlib</a:t>
            </a:r>
            <a:r>
              <a:rPr lang="sl-SI" sz="2200" i="1" dirty="0" smtClean="0">
                <a:latin typeface="Trebuchet MS" pitchFamily="34" charset="0"/>
              </a:rPr>
              <a:t>, </a:t>
            </a:r>
            <a:r>
              <a:rPr lang="sl-SI" sz="2200" i="1" dirty="0" smtClean="0">
                <a:latin typeface="Trebuchet MS" pitchFamily="34" charset="0"/>
              </a:rPr>
              <a:t>Martin </a:t>
            </a:r>
            <a:r>
              <a:rPr lang="sl-SI" sz="2200" i="1" dirty="0" err="1" smtClean="0">
                <a:latin typeface="Trebuchet MS" pitchFamily="34" charset="0"/>
              </a:rPr>
              <a:t>Walser</a:t>
            </a:r>
            <a:r>
              <a:rPr lang="sl-SI" sz="2200" i="1" dirty="0" smtClean="0">
                <a:latin typeface="Trebuchet MS" pitchFamily="34" charset="0"/>
              </a:rPr>
              <a:t>, Florjan </a:t>
            </a:r>
            <a:r>
              <a:rPr lang="sl-SI" sz="2200" i="1" dirty="0" smtClean="0">
                <a:latin typeface="Trebuchet MS" pitchFamily="34" charset="0"/>
              </a:rPr>
              <a:t>Lipuš, </a:t>
            </a:r>
            <a:r>
              <a:rPr lang="sl-SI" sz="2200" i="1" dirty="0" err="1" smtClean="0">
                <a:latin typeface="Trebuchet MS" pitchFamily="34" charset="0"/>
              </a:rPr>
              <a:t>Egyd</a:t>
            </a:r>
            <a:r>
              <a:rPr lang="sl-SI" sz="2200" i="1" dirty="0" smtClean="0">
                <a:latin typeface="Trebuchet MS" pitchFamily="34" charset="0"/>
              </a:rPr>
              <a:t> </a:t>
            </a:r>
            <a:r>
              <a:rPr lang="sl-SI" sz="2200" i="1" dirty="0" err="1" smtClean="0">
                <a:latin typeface="Trebuchet MS" pitchFamily="34" charset="0"/>
              </a:rPr>
              <a:t>Gst</a:t>
            </a:r>
            <a:r>
              <a:rPr lang="de-DE" sz="2200" i="1" dirty="0" err="1" smtClean="0">
                <a:latin typeface="Trebuchet MS" pitchFamily="34" charset="0"/>
              </a:rPr>
              <a:t>ättner</a:t>
            </a:r>
            <a:r>
              <a:rPr lang="de-DE" sz="2200" i="1" dirty="0" smtClean="0">
                <a:latin typeface="Trebuchet MS" pitchFamily="34" charset="0"/>
              </a:rPr>
              <a:t>, Alois Brandstetter…</a:t>
            </a:r>
            <a:r>
              <a:rPr lang="sl-SI" sz="2200" dirty="0" smtClean="0">
                <a:latin typeface="Trebuchet MS" pitchFamily="34" charset="0"/>
              </a:rPr>
              <a:t>),</a:t>
            </a:r>
            <a:endParaRPr lang="sl-SI" sz="2200" dirty="0" smtClean="0">
              <a:latin typeface="Trebuchet MS" pitchFamily="34" charset="0"/>
            </a:endParaRPr>
          </a:p>
          <a:p>
            <a:pPr>
              <a:buNone/>
            </a:pPr>
            <a:r>
              <a:rPr lang="sl-SI" sz="2200" dirty="0" smtClean="0">
                <a:solidFill>
                  <a:schemeClr val="tx2"/>
                </a:solidFill>
                <a:latin typeface="Trebuchet MS" pitchFamily="34" charset="0"/>
              </a:rPr>
              <a:t>-tematske prireditve </a:t>
            </a:r>
            <a:r>
              <a:rPr lang="sl-SI" sz="2200" i="1" dirty="0" smtClean="0">
                <a:latin typeface="Trebuchet MS" pitchFamily="34" charset="0"/>
              </a:rPr>
              <a:t>(Freudov dan, Mozartova dneva, Haydnov dan…)</a:t>
            </a:r>
            <a:endParaRPr lang="sl-SI" sz="2200" i="1" dirty="0" smtClean="0">
              <a:solidFill>
                <a:schemeClr val="tx2"/>
              </a:solidFill>
              <a:latin typeface="Trebuchet MS" pitchFamily="34" charset="0"/>
            </a:endParaRPr>
          </a:p>
          <a:p>
            <a:endParaRPr lang="sl-SI" sz="1000" b="1" i="1" dirty="0" smtClean="0">
              <a:latin typeface="Trebuchet MS" pitchFamily="34" charset="0"/>
            </a:endParaRPr>
          </a:p>
          <a:p>
            <a:pPr>
              <a:buNone/>
            </a:pPr>
            <a:endParaRPr lang="sl-SI" sz="1000" b="1" i="1" dirty="0" smtClean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700" b="1" i="1" dirty="0" smtClean="0">
                <a:solidFill>
                  <a:schemeClr val="tx2"/>
                </a:solidFill>
                <a:latin typeface="Trebuchet MS" pitchFamily="34" charset="0"/>
              </a:rPr>
              <a:t/>
            </a:r>
            <a:br>
              <a:rPr lang="de-DE" sz="27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  <a:t/>
            </a:r>
            <a:b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  <a:t/>
            </a:r>
            <a:b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de-DE" sz="2700" b="1" i="1" dirty="0" smtClean="0">
                <a:solidFill>
                  <a:schemeClr val="tx2"/>
                </a:solidFill>
                <a:latin typeface="Trebuchet MS" pitchFamily="34" charset="0"/>
              </a:rPr>
              <a:t>AKTIVITÄTEN UND AUFGABEN DER ÖSTERREICH-BIBLIOTHEK </a:t>
            </a:r>
            <a:r>
              <a:rPr lang="sl-SI" sz="2700" b="1" i="1" dirty="0" smtClean="0">
                <a:solidFill>
                  <a:schemeClr val="tx2"/>
                </a:solidFill>
                <a:latin typeface="Trebuchet MS" pitchFamily="34" charset="0"/>
              </a:rPr>
              <a:t>MARIBOR</a:t>
            </a:r>
            <a:r>
              <a:rPr lang="sl-SI" b="1" i="1" dirty="0" smtClean="0">
                <a:solidFill>
                  <a:schemeClr val="tx2"/>
                </a:solidFill>
                <a:latin typeface="Adobe Garamond Pro Bold" pitchFamily="18" charset="0"/>
              </a:rPr>
              <a:t/>
            </a:r>
            <a:br>
              <a:rPr lang="sl-SI" b="1" i="1" dirty="0" smtClean="0">
                <a:solidFill>
                  <a:schemeClr val="tx2"/>
                </a:solidFill>
                <a:latin typeface="Adobe Garamond Pro Bold" pitchFamily="18" charset="0"/>
              </a:rPr>
            </a:b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sz="2200" b="1" i="1" dirty="0" smtClean="0">
              <a:latin typeface="Trebuchet MS" pitchFamily="34" charset="0"/>
            </a:endParaRPr>
          </a:p>
          <a:p>
            <a:endParaRPr lang="sl-SI" sz="2200" b="1" i="1" dirty="0" smtClean="0">
              <a:latin typeface="Trebuchet MS" pitchFamily="34" charset="0"/>
            </a:endParaRPr>
          </a:p>
          <a:p>
            <a:r>
              <a:rPr lang="de-DE" sz="2200" b="1" i="1" dirty="0" smtClean="0">
                <a:latin typeface="Trebuchet MS" pitchFamily="34" charset="0"/>
              </a:rPr>
              <a:t>vermittelt  </a:t>
            </a:r>
            <a:r>
              <a:rPr lang="de-DE" sz="2200" dirty="0" smtClean="0">
                <a:latin typeface="Trebuchet MS" pitchFamily="34" charset="0"/>
              </a:rPr>
              <a:t>Materialien und Informationen über Österreich (Studienmöglichkeiten in Österreich, österreichische Literatur, Geschichte, Politik…)</a:t>
            </a:r>
          </a:p>
          <a:p>
            <a:pPr>
              <a:buFontTx/>
              <a:buChar char="-"/>
            </a:pPr>
            <a:endParaRPr lang="de-DE" sz="2200" dirty="0" smtClean="0">
              <a:latin typeface="Trebuchet MS" pitchFamily="34" charset="0"/>
            </a:endParaRPr>
          </a:p>
          <a:p>
            <a:r>
              <a:rPr lang="de-DE" sz="2200" b="1" i="1" dirty="0" smtClean="0">
                <a:latin typeface="Trebuchet MS" pitchFamily="34" charset="0"/>
              </a:rPr>
              <a:t> organisiert</a:t>
            </a:r>
          </a:p>
          <a:p>
            <a:pPr>
              <a:buNone/>
            </a:pPr>
            <a:r>
              <a:rPr lang="de-DE" sz="2200" dirty="0" smtClean="0">
                <a:latin typeface="Trebuchet MS" pitchFamily="34" charset="0"/>
              </a:rPr>
              <a:t>-</a:t>
            </a:r>
            <a:r>
              <a:rPr lang="de-DE" sz="2200" dirty="0" smtClean="0">
                <a:solidFill>
                  <a:schemeClr val="tx2"/>
                </a:solidFill>
                <a:latin typeface="Trebuchet MS" pitchFamily="34" charset="0"/>
              </a:rPr>
              <a:t>Filmabende</a:t>
            </a:r>
            <a:r>
              <a:rPr lang="sl-SI" sz="2200" dirty="0" smtClean="0">
                <a:solidFill>
                  <a:schemeClr val="tx2"/>
                </a:solidFill>
                <a:latin typeface="Trebuchet MS" pitchFamily="34" charset="0"/>
              </a:rPr>
              <a:t> </a:t>
            </a:r>
            <a:r>
              <a:rPr lang="de-DE" sz="2200" dirty="0" smtClean="0">
                <a:latin typeface="Trebuchet MS" pitchFamily="34" charset="0"/>
              </a:rPr>
              <a:t>(Reihe </a:t>
            </a:r>
            <a:r>
              <a:rPr lang="de-DE" sz="2200" i="1" dirty="0" smtClean="0">
                <a:latin typeface="Trebuchet MS" pitchFamily="34" charset="0"/>
              </a:rPr>
              <a:t>Literaturverfilmungen),</a:t>
            </a:r>
          </a:p>
          <a:p>
            <a:pPr>
              <a:buNone/>
            </a:pPr>
            <a:r>
              <a:rPr lang="de-DE" sz="2200" dirty="0" smtClean="0">
                <a:latin typeface="Trebuchet MS" pitchFamily="34" charset="0"/>
              </a:rPr>
              <a:t>-</a:t>
            </a:r>
            <a:r>
              <a:rPr lang="de-DE" sz="2200" dirty="0" smtClean="0">
                <a:solidFill>
                  <a:schemeClr val="tx2"/>
                </a:solidFill>
                <a:latin typeface="Trebuchet MS" pitchFamily="34" charset="0"/>
              </a:rPr>
              <a:t>Autorenlesungen</a:t>
            </a:r>
            <a:r>
              <a:rPr lang="de-DE" sz="2200" dirty="0" smtClean="0">
                <a:latin typeface="Trebuchet MS" pitchFamily="34" charset="0"/>
              </a:rPr>
              <a:t> </a:t>
            </a:r>
            <a:r>
              <a:rPr lang="sl-SI" sz="2200" i="1" dirty="0" smtClean="0">
                <a:latin typeface="Trebuchet MS" pitchFamily="34" charset="0"/>
              </a:rPr>
              <a:t>(Barbara </a:t>
            </a:r>
            <a:r>
              <a:rPr lang="sl-SI" sz="2200" i="1" dirty="0" err="1" smtClean="0">
                <a:latin typeface="Trebuchet MS" pitchFamily="34" charset="0"/>
              </a:rPr>
              <a:t>Frischmuth</a:t>
            </a:r>
            <a:r>
              <a:rPr lang="sl-SI" sz="2200" i="1" dirty="0" smtClean="0">
                <a:latin typeface="Trebuchet MS" pitchFamily="34" charset="0"/>
              </a:rPr>
              <a:t>, </a:t>
            </a:r>
            <a:r>
              <a:rPr lang="sl-SI" sz="2200" i="1" dirty="0" err="1" smtClean="0">
                <a:latin typeface="Trebuchet MS" pitchFamily="34" charset="0"/>
              </a:rPr>
              <a:t>Valdimir</a:t>
            </a:r>
            <a:r>
              <a:rPr lang="sl-SI" sz="2200" i="1" dirty="0" smtClean="0">
                <a:latin typeface="Trebuchet MS" pitchFamily="34" charset="0"/>
              </a:rPr>
              <a:t> </a:t>
            </a:r>
            <a:r>
              <a:rPr lang="sl-SI" sz="2200" i="1" dirty="0" err="1" smtClean="0">
                <a:latin typeface="Trebuchet MS" pitchFamily="34" charset="0"/>
              </a:rPr>
              <a:t>Vertlib</a:t>
            </a:r>
            <a:r>
              <a:rPr lang="sl-SI" sz="2200" i="1" dirty="0" smtClean="0">
                <a:latin typeface="Trebuchet MS" pitchFamily="34" charset="0"/>
              </a:rPr>
              <a:t>, Martin </a:t>
            </a:r>
            <a:r>
              <a:rPr lang="sl-SI" sz="2200" i="1" dirty="0" err="1" smtClean="0">
                <a:latin typeface="Trebuchet MS" pitchFamily="34" charset="0"/>
              </a:rPr>
              <a:t>Walser</a:t>
            </a:r>
            <a:r>
              <a:rPr lang="de-DE" sz="2200" i="1" dirty="0" smtClean="0">
                <a:latin typeface="Trebuchet MS" pitchFamily="34" charset="0"/>
              </a:rPr>
              <a:t>,</a:t>
            </a:r>
            <a:r>
              <a:rPr lang="sl-SI" sz="2200" dirty="0" smtClean="0">
                <a:latin typeface="Trebuchet MS" pitchFamily="34" charset="0"/>
              </a:rPr>
              <a:t> </a:t>
            </a:r>
            <a:r>
              <a:rPr lang="sl-SI" sz="2200" i="1" dirty="0" err="1" smtClean="0">
                <a:latin typeface="Trebuchet MS" pitchFamily="34" charset="0"/>
              </a:rPr>
              <a:t>Egyd</a:t>
            </a:r>
            <a:r>
              <a:rPr lang="sl-SI" sz="2200" i="1" dirty="0" smtClean="0">
                <a:latin typeface="Trebuchet MS" pitchFamily="34" charset="0"/>
              </a:rPr>
              <a:t> </a:t>
            </a:r>
            <a:r>
              <a:rPr lang="sl-SI" sz="2200" i="1" dirty="0" err="1" smtClean="0">
                <a:latin typeface="Trebuchet MS" pitchFamily="34" charset="0"/>
              </a:rPr>
              <a:t>Gst</a:t>
            </a:r>
            <a:r>
              <a:rPr lang="de-DE" sz="2200" i="1" dirty="0" err="1" smtClean="0">
                <a:latin typeface="Trebuchet MS" pitchFamily="34" charset="0"/>
              </a:rPr>
              <a:t>ättner</a:t>
            </a:r>
            <a:r>
              <a:rPr lang="de-DE" sz="2200" i="1" dirty="0" smtClean="0">
                <a:latin typeface="Trebuchet MS" pitchFamily="34" charset="0"/>
              </a:rPr>
              <a:t>, Alois </a:t>
            </a:r>
            <a:r>
              <a:rPr lang="de-DE" sz="2200" i="1" dirty="0" smtClean="0">
                <a:latin typeface="Trebuchet MS" pitchFamily="34" charset="0"/>
              </a:rPr>
              <a:t>Brandstetter…</a:t>
            </a:r>
            <a:r>
              <a:rPr lang="sl-SI" sz="2200" dirty="0" smtClean="0">
                <a:latin typeface="Trebuchet MS" pitchFamily="34" charset="0"/>
              </a:rPr>
              <a:t>)</a:t>
            </a:r>
            <a:r>
              <a:rPr lang="de-DE" sz="2200" dirty="0" smtClean="0">
                <a:latin typeface="Trebuchet MS" pitchFamily="34" charset="0"/>
              </a:rPr>
              <a:t>,</a:t>
            </a:r>
          </a:p>
          <a:p>
            <a:pPr>
              <a:buNone/>
            </a:pPr>
            <a:r>
              <a:rPr lang="de-DE" sz="2200" dirty="0" smtClean="0">
                <a:latin typeface="Trebuchet MS" pitchFamily="34" charset="0"/>
              </a:rPr>
              <a:t>-</a:t>
            </a:r>
            <a:r>
              <a:rPr lang="de-DE" sz="2200" dirty="0" smtClean="0">
                <a:solidFill>
                  <a:schemeClr val="tx2"/>
                </a:solidFill>
                <a:latin typeface="Trebuchet MS" pitchFamily="34" charset="0"/>
              </a:rPr>
              <a:t>thematische Veranstaltungen </a:t>
            </a:r>
            <a:r>
              <a:rPr lang="de-DE" sz="2200" i="1" dirty="0" smtClean="0">
                <a:latin typeface="Trebuchet MS" pitchFamily="34" charset="0"/>
              </a:rPr>
              <a:t>(Freud-Tag, Mozart-Tage, Haydn-Tag).</a:t>
            </a:r>
            <a:endParaRPr lang="sl-SI" sz="2200" dirty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grada vsebine 5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85918" y="785794"/>
            <a:ext cx="6286544" cy="578647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670050" y="928670"/>
            <a:ext cx="6473850" cy="51974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357298"/>
            <a:ext cx="6253166" cy="4700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268413"/>
            <a:ext cx="6359525" cy="4857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668463" y="1052513"/>
            <a:ext cx="5805487" cy="5073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sl-SI" sz="2200" dirty="0" smtClean="0">
              <a:solidFill>
                <a:schemeClr val="tx2"/>
              </a:solidFill>
              <a:latin typeface="Trebuchet MS" pitchFamily="34" charset="0"/>
            </a:endParaRPr>
          </a:p>
          <a:p>
            <a:pPr>
              <a:buNone/>
            </a:pPr>
            <a:endParaRPr lang="sl-SI" sz="2200" dirty="0" smtClean="0">
              <a:solidFill>
                <a:schemeClr val="tx2"/>
              </a:solidFill>
              <a:latin typeface="Trebuchet MS" pitchFamily="34" charset="0"/>
            </a:endParaRPr>
          </a:p>
          <a:p>
            <a:pPr algn="just">
              <a:buNone/>
            </a:pPr>
            <a:r>
              <a:rPr lang="sl-SI" sz="2200" dirty="0" smtClean="0">
                <a:solidFill>
                  <a:schemeClr val="tx2"/>
                </a:solidFill>
                <a:latin typeface="Trebuchet MS" pitchFamily="34" charset="0"/>
              </a:rPr>
              <a:t>-mednarodne simpozije </a:t>
            </a:r>
            <a:r>
              <a:rPr lang="sl-SI" sz="2200" i="1" dirty="0" smtClean="0">
                <a:latin typeface="Trebuchet MS" pitchFamily="34" charset="0"/>
              </a:rPr>
              <a:t>(Sodelovanje slovenskih in avstrijskih </a:t>
            </a:r>
            <a:r>
              <a:rPr lang="sl-SI" sz="2200" i="1" dirty="0" err="1" smtClean="0">
                <a:latin typeface="Trebuchet MS" pitchFamily="34" charset="0"/>
              </a:rPr>
              <a:t>knjiž</a:t>
            </a:r>
            <a:r>
              <a:rPr lang="de-DE" sz="2200" i="1" dirty="0" smtClean="0">
                <a:latin typeface="Trebuchet MS" pitchFamily="34" charset="0"/>
              </a:rPr>
              <a:t>n</a:t>
            </a:r>
            <a:r>
              <a:rPr lang="sl-SI" sz="2200" i="1" dirty="0" err="1" smtClean="0">
                <a:latin typeface="Trebuchet MS" pitchFamily="34" charset="0"/>
              </a:rPr>
              <a:t>ic</a:t>
            </a:r>
            <a:r>
              <a:rPr lang="sl-SI" sz="2200" i="1" dirty="0" smtClean="0">
                <a:latin typeface="Trebuchet MS" pitchFamily="34" charset="0"/>
              </a:rPr>
              <a:t> </a:t>
            </a:r>
            <a:r>
              <a:rPr lang="de-DE" sz="2200" dirty="0" smtClean="0">
                <a:latin typeface="Trebuchet MS" pitchFamily="34" charset="0"/>
              </a:rPr>
              <a:t>2004</a:t>
            </a:r>
            <a:r>
              <a:rPr lang="de-DE" sz="2200" i="1" dirty="0" smtClean="0">
                <a:latin typeface="Trebuchet MS" pitchFamily="34" charset="0"/>
              </a:rPr>
              <a:t>, </a:t>
            </a:r>
            <a:r>
              <a:rPr lang="sl-SI" sz="2200" i="1" dirty="0" smtClean="0">
                <a:latin typeface="Trebuchet MS" pitchFamily="34" charset="0"/>
              </a:rPr>
              <a:t>Sodobna nemška in slovenska književnost v Avstriji </a:t>
            </a:r>
            <a:r>
              <a:rPr lang="de-DE" sz="2200" dirty="0" smtClean="0">
                <a:latin typeface="Trebuchet MS" pitchFamily="34" charset="0"/>
              </a:rPr>
              <a:t>2005</a:t>
            </a:r>
            <a:r>
              <a:rPr lang="de-DE" sz="2200" i="1" dirty="0" smtClean="0">
                <a:latin typeface="Trebuchet MS" pitchFamily="34" charset="0"/>
              </a:rPr>
              <a:t>, </a:t>
            </a:r>
            <a:r>
              <a:rPr lang="sl-SI" sz="2200" i="1" dirty="0" smtClean="0">
                <a:latin typeface="Trebuchet MS" pitchFamily="34" charset="0"/>
              </a:rPr>
              <a:t>Simpozij o Stefanu </a:t>
            </a:r>
            <a:r>
              <a:rPr lang="de-DE" sz="2200" i="1" dirty="0" smtClean="0">
                <a:latin typeface="Trebuchet MS" pitchFamily="34" charset="0"/>
              </a:rPr>
              <a:t>Zweig</a:t>
            </a:r>
            <a:r>
              <a:rPr lang="sl-SI" sz="2200" i="1" dirty="0" smtClean="0">
                <a:latin typeface="Trebuchet MS" pitchFamily="34" charset="0"/>
              </a:rPr>
              <a:t>u</a:t>
            </a:r>
            <a:r>
              <a:rPr lang="de-DE" sz="2200" i="1" dirty="0" smtClean="0">
                <a:latin typeface="Trebuchet MS" pitchFamily="34" charset="0"/>
              </a:rPr>
              <a:t> </a:t>
            </a:r>
            <a:r>
              <a:rPr lang="de-DE" sz="2200" dirty="0" smtClean="0">
                <a:latin typeface="Trebuchet MS" pitchFamily="34" charset="0"/>
              </a:rPr>
              <a:t>2006</a:t>
            </a:r>
            <a:r>
              <a:rPr lang="de-DE" sz="2200" i="1" dirty="0" smtClean="0">
                <a:latin typeface="Trebuchet MS" pitchFamily="34" charset="0"/>
              </a:rPr>
              <a:t>, Robert Walser </a:t>
            </a:r>
            <a:r>
              <a:rPr lang="sl-SI" sz="2200" i="1" dirty="0" smtClean="0">
                <a:latin typeface="Trebuchet MS" pitchFamily="34" charset="0"/>
              </a:rPr>
              <a:t>in</a:t>
            </a:r>
            <a:r>
              <a:rPr lang="de-DE" sz="2200" i="1" dirty="0" smtClean="0">
                <a:latin typeface="Trebuchet MS" pitchFamily="34" charset="0"/>
              </a:rPr>
              <a:t> Franz Kafka </a:t>
            </a:r>
            <a:r>
              <a:rPr lang="sl-SI" sz="2200" i="1" dirty="0" smtClean="0">
                <a:latin typeface="Trebuchet MS" pitchFamily="34" charset="0"/>
              </a:rPr>
              <a:t>simpozij</a:t>
            </a:r>
            <a:r>
              <a:rPr lang="de-DE" sz="2200" i="1" dirty="0" smtClean="0">
                <a:latin typeface="Trebuchet MS" pitchFamily="34" charset="0"/>
              </a:rPr>
              <a:t> </a:t>
            </a:r>
            <a:r>
              <a:rPr lang="de-DE" sz="2200" dirty="0" smtClean="0">
                <a:latin typeface="Trebuchet MS" pitchFamily="34" charset="0"/>
              </a:rPr>
              <a:t>2008</a:t>
            </a:r>
            <a:r>
              <a:rPr lang="de-DE" sz="2200" i="1" dirty="0" smtClean="0">
                <a:latin typeface="Trebuchet MS" pitchFamily="34" charset="0"/>
              </a:rPr>
              <a:t>, </a:t>
            </a:r>
            <a:r>
              <a:rPr lang="sl-SI" sz="2200" i="1" dirty="0" smtClean="0">
                <a:latin typeface="Trebuchet MS" pitchFamily="34" charset="0"/>
              </a:rPr>
              <a:t>znanstveni kolokvij Kulturni transferji v nemško govoreči regionalni periodiki Habsburške monarhije </a:t>
            </a:r>
            <a:r>
              <a:rPr lang="de-DE" sz="2200" i="1" dirty="0" smtClean="0">
                <a:latin typeface="Trebuchet MS" pitchFamily="34" charset="0"/>
              </a:rPr>
              <a:t>1850-1918 </a:t>
            </a:r>
            <a:r>
              <a:rPr lang="de-DE" sz="2200" dirty="0" smtClean="0">
                <a:latin typeface="Trebuchet MS" pitchFamily="34" charset="0"/>
              </a:rPr>
              <a:t>2009</a:t>
            </a:r>
            <a:r>
              <a:rPr lang="de-DE" sz="2200" i="1" dirty="0" smtClean="0">
                <a:latin typeface="Trebuchet MS" pitchFamily="34" charset="0"/>
              </a:rPr>
              <a:t>),</a:t>
            </a:r>
          </a:p>
          <a:p>
            <a:endParaRPr lang="sl-SI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sl-SI" sz="3600" dirty="0" smtClean="0">
              <a:latin typeface="Adobe Garamond Pro" pitchFamily="18" charset="0"/>
            </a:endParaRPr>
          </a:p>
          <a:p>
            <a:pPr algn="just">
              <a:buNone/>
            </a:pPr>
            <a:r>
              <a:rPr lang="de-DE" sz="3600" dirty="0" smtClean="0">
                <a:latin typeface="Adobe Garamond Pro" pitchFamily="18" charset="0"/>
              </a:rPr>
              <a:t>- </a:t>
            </a:r>
            <a:r>
              <a:rPr lang="de-DE" sz="2200" dirty="0" smtClean="0">
                <a:solidFill>
                  <a:schemeClr val="tx2"/>
                </a:solidFill>
                <a:latin typeface="Trebuchet MS" pitchFamily="34" charset="0"/>
              </a:rPr>
              <a:t>Internationale Symposien</a:t>
            </a:r>
            <a:r>
              <a:rPr lang="de-DE" sz="2200" dirty="0" smtClean="0">
                <a:latin typeface="Trebuchet MS" pitchFamily="34" charset="0"/>
              </a:rPr>
              <a:t> </a:t>
            </a:r>
            <a:r>
              <a:rPr lang="sl-SI" sz="2200" dirty="0" smtClean="0">
                <a:latin typeface="Trebuchet MS" pitchFamily="34" charset="0"/>
              </a:rPr>
              <a:t> </a:t>
            </a:r>
            <a:r>
              <a:rPr lang="sl-SI" sz="2200" i="1" dirty="0" smtClean="0">
                <a:latin typeface="Trebuchet MS" pitchFamily="34" charset="0"/>
              </a:rPr>
              <a:t>(</a:t>
            </a:r>
            <a:r>
              <a:rPr lang="de-DE" sz="2200" i="1" dirty="0" smtClean="0">
                <a:latin typeface="Trebuchet MS" pitchFamily="34" charset="0"/>
              </a:rPr>
              <a:t>Kooperation der österreichische</a:t>
            </a:r>
            <a:r>
              <a:rPr lang="sl-SI" sz="2200" i="1" dirty="0" smtClean="0">
                <a:latin typeface="Trebuchet MS" pitchFamily="34" charset="0"/>
              </a:rPr>
              <a:t>n </a:t>
            </a:r>
            <a:r>
              <a:rPr lang="de-DE" sz="2200" i="1" dirty="0" smtClean="0">
                <a:latin typeface="Trebuchet MS" pitchFamily="34" charset="0"/>
              </a:rPr>
              <a:t>und slowenischen Bibliotheken </a:t>
            </a:r>
            <a:r>
              <a:rPr lang="de-DE" sz="2200" dirty="0" smtClean="0">
                <a:latin typeface="Trebuchet MS" pitchFamily="34" charset="0"/>
              </a:rPr>
              <a:t>2004</a:t>
            </a:r>
            <a:r>
              <a:rPr lang="de-DE" sz="2200" i="1" dirty="0" smtClean="0">
                <a:latin typeface="Trebuchet MS" pitchFamily="34" charset="0"/>
              </a:rPr>
              <a:t>, Zeitgenössische deutsche  und slowenische Literatur aus Österreich </a:t>
            </a:r>
            <a:r>
              <a:rPr lang="de-DE" sz="2200" dirty="0" smtClean="0">
                <a:latin typeface="Trebuchet MS" pitchFamily="34" charset="0"/>
              </a:rPr>
              <a:t>2005</a:t>
            </a:r>
            <a:r>
              <a:rPr lang="de-DE" sz="2200" i="1" dirty="0" smtClean="0">
                <a:latin typeface="Trebuchet MS" pitchFamily="34" charset="0"/>
              </a:rPr>
              <a:t>, Zweig-Symposium </a:t>
            </a:r>
            <a:r>
              <a:rPr lang="de-DE" sz="2200" dirty="0" smtClean="0">
                <a:latin typeface="Trebuchet MS" pitchFamily="34" charset="0"/>
              </a:rPr>
              <a:t>2006</a:t>
            </a:r>
            <a:r>
              <a:rPr lang="de-DE" sz="2200" i="1" dirty="0" smtClean="0">
                <a:latin typeface="Trebuchet MS" pitchFamily="34" charset="0"/>
              </a:rPr>
              <a:t>, Robert Walser und Franz Kafka Symposium </a:t>
            </a:r>
            <a:r>
              <a:rPr lang="de-DE" sz="2200" dirty="0" smtClean="0">
                <a:latin typeface="Trebuchet MS" pitchFamily="34" charset="0"/>
              </a:rPr>
              <a:t>2008</a:t>
            </a:r>
            <a:r>
              <a:rPr lang="de-DE" sz="2200" i="1" dirty="0" smtClean="0">
                <a:latin typeface="Trebuchet MS" pitchFamily="34" charset="0"/>
              </a:rPr>
              <a:t>, </a:t>
            </a:r>
            <a:r>
              <a:rPr lang="de-DE" sz="2200" dirty="0" smtClean="0">
                <a:latin typeface="Trebuchet MS" pitchFamily="34" charset="0"/>
              </a:rPr>
              <a:t>wissenschaftliches Kolloquium</a:t>
            </a:r>
            <a:r>
              <a:rPr lang="de-DE" sz="2200" i="1" dirty="0" smtClean="0">
                <a:latin typeface="Trebuchet MS" pitchFamily="34" charset="0"/>
              </a:rPr>
              <a:t> Kulturelle Transfers in deutschsprachigen Regionalperiodika des Habsburgerreiches 1850-1918 </a:t>
            </a:r>
            <a:r>
              <a:rPr lang="de-DE" sz="2200" dirty="0" smtClean="0">
                <a:latin typeface="Trebuchet MS" pitchFamily="34" charset="0"/>
              </a:rPr>
              <a:t>2009</a:t>
            </a:r>
            <a:r>
              <a:rPr lang="de-DE" sz="2200" i="1" dirty="0" smtClean="0">
                <a:latin typeface="Trebuchet MS" pitchFamily="34" charset="0"/>
              </a:rPr>
              <a:t>),</a:t>
            </a:r>
          </a:p>
          <a:p>
            <a:endParaRPr lang="sl-SI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3387" y="1428736"/>
            <a:ext cx="5409009" cy="4429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22_22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700213"/>
            <a:ext cx="6408738" cy="42497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sl-SI" sz="2200" dirty="0" smtClean="0">
              <a:solidFill>
                <a:schemeClr val="tx2"/>
              </a:solidFill>
              <a:latin typeface="Trebuchet MS" pitchFamily="34" charset="0"/>
            </a:endParaRPr>
          </a:p>
          <a:p>
            <a:pPr>
              <a:buNone/>
            </a:pPr>
            <a:endParaRPr lang="sl-SI" sz="2200" dirty="0" smtClean="0">
              <a:solidFill>
                <a:schemeClr val="tx2"/>
              </a:solidFill>
              <a:latin typeface="Trebuchet MS" pitchFamily="34" charset="0"/>
            </a:endParaRPr>
          </a:p>
          <a:p>
            <a:pPr>
              <a:buNone/>
            </a:pPr>
            <a:r>
              <a:rPr lang="sl-SI" sz="2200" dirty="0" smtClean="0">
                <a:solidFill>
                  <a:schemeClr val="tx2"/>
                </a:solidFill>
                <a:latin typeface="Trebuchet MS" pitchFamily="34" charset="0"/>
              </a:rPr>
              <a:t>-srečanje vodij Avstrijskih čitalnic </a:t>
            </a:r>
            <a:r>
              <a:rPr lang="sl-SI" sz="2200" dirty="0" smtClean="0">
                <a:latin typeface="Trebuchet MS" pitchFamily="34" charset="0"/>
              </a:rPr>
              <a:t>iz Estonije, Poljske, Hrvaške, Slovaške in Makedonije 2008 (ob slovenskem predsedstvu EU ter mednarodnem letu medkulturnega dialoga)</a:t>
            </a:r>
            <a:endParaRPr lang="sl-SI" sz="2200" dirty="0" smtClean="0">
              <a:solidFill>
                <a:schemeClr val="tx2"/>
              </a:solidFill>
              <a:latin typeface="Trebuchet MS" pitchFamily="34" charset="0"/>
            </a:endParaRPr>
          </a:p>
          <a:p>
            <a:pPr>
              <a:buNone/>
            </a:pPr>
            <a:r>
              <a:rPr lang="sl-SI" dirty="0" smtClean="0">
                <a:solidFill>
                  <a:schemeClr val="tx2"/>
                </a:solidFill>
                <a:latin typeface="Adobe Garamond Pro" pitchFamily="18" charset="0"/>
              </a:rPr>
              <a:t>-</a:t>
            </a:r>
            <a:r>
              <a:rPr lang="de-DE" sz="2200" dirty="0" smtClean="0">
                <a:solidFill>
                  <a:schemeClr val="tx2"/>
                </a:solidFill>
                <a:latin typeface="Trebuchet MS" pitchFamily="34" charset="0"/>
              </a:rPr>
              <a:t>Treffen der Leiter der Österreich-Bibliotheken </a:t>
            </a:r>
            <a:r>
              <a:rPr lang="de-DE" sz="2200" dirty="0" smtClean="0">
                <a:latin typeface="Trebuchet MS" pitchFamily="34" charset="0"/>
              </a:rPr>
              <a:t>aus Estland, Polen, Kroatien, Slowakei, Mazedonien 2008 </a:t>
            </a:r>
            <a:r>
              <a:rPr lang="de-DE" sz="2200" i="1" dirty="0" smtClean="0">
                <a:latin typeface="Trebuchet MS" pitchFamily="34" charset="0"/>
              </a:rPr>
              <a:t>(anlässlich der slowenischen EU Präsidentschaft und des Europäischen Jahres des Interkulturellen Dialogs)</a:t>
            </a:r>
            <a:endParaRPr lang="sl-SI" sz="2200" dirty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3" y="1428737"/>
            <a:ext cx="6016646" cy="4833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668463" y="1341438"/>
            <a:ext cx="6359525" cy="4784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sl-SI" sz="2200" dirty="0" smtClean="0">
                <a:latin typeface="Trebuchet MS" pitchFamily="34" charset="0"/>
              </a:rPr>
              <a:t>Pri projektih sodelujemo z različnimi partnerji, naši najpomembnejši pa so:</a:t>
            </a:r>
          </a:p>
          <a:p>
            <a:pPr algn="just">
              <a:buNone/>
            </a:pPr>
            <a:endParaRPr lang="sl-SI" sz="2200" dirty="0" smtClean="0">
              <a:latin typeface="Trebuchet MS" pitchFamily="34" charset="0"/>
            </a:endParaRPr>
          </a:p>
          <a:p>
            <a:pPr algn="just">
              <a:buNone/>
            </a:pPr>
            <a:r>
              <a:rPr lang="sl-SI" sz="2200" dirty="0" smtClean="0">
                <a:latin typeface="Trebuchet MS" pitchFamily="34" charset="0"/>
              </a:rPr>
              <a:t>-Kulturni forum Veleposlaništva R Avstrije,</a:t>
            </a:r>
          </a:p>
          <a:p>
            <a:pPr algn="just">
              <a:buNone/>
            </a:pPr>
            <a:r>
              <a:rPr lang="sl-SI" sz="2200" dirty="0" smtClean="0">
                <a:latin typeface="Trebuchet MS" pitchFamily="34" charset="0"/>
              </a:rPr>
              <a:t>-avstrijsko Ministrstvo za evropske in mednarodne zadeve,</a:t>
            </a:r>
          </a:p>
          <a:p>
            <a:pPr algn="just">
              <a:buNone/>
            </a:pPr>
            <a:r>
              <a:rPr lang="sl-SI" sz="2200" dirty="0" smtClean="0">
                <a:latin typeface="Trebuchet MS" pitchFamily="34" charset="0"/>
              </a:rPr>
              <a:t>-Oddelek za germanistiko Filozofske fakultete v Mariboru</a:t>
            </a:r>
            <a:r>
              <a:rPr lang="sl-SI" sz="2200" dirty="0" smtClean="0">
                <a:latin typeface="Trebuchet MS" pitchFamily="34" charset="0"/>
              </a:rPr>
              <a:t>,</a:t>
            </a:r>
            <a:endParaRPr lang="de-DE" sz="2200" dirty="0" smtClean="0">
              <a:latin typeface="Trebuchet MS" pitchFamily="34" charset="0"/>
            </a:endParaRPr>
          </a:p>
          <a:p>
            <a:pPr algn="just">
              <a:buNone/>
            </a:pPr>
            <a:r>
              <a:rPr lang="de-DE" sz="2200" dirty="0" smtClean="0">
                <a:latin typeface="Trebuchet MS" pitchFamily="34" charset="0"/>
              </a:rPr>
              <a:t>-</a:t>
            </a:r>
            <a:r>
              <a:rPr lang="de-DE" sz="2200" dirty="0" err="1" smtClean="0">
                <a:latin typeface="Trebuchet MS" pitchFamily="34" charset="0"/>
              </a:rPr>
              <a:t>Oddelek</a:t>
            </a:r>
            <a:r>
              <a:rPr lang="de-DE" sz="2200" dirty="0" smtClean="0">
                <a:latin typeface="Trebuchet MS" pitchFamily="34" charset="0"/>
              </a:rPr>
              <a:t> </a:t>
            </a:r>
            <a:r>
              <a:rPr lang="de-DE" sz="2200" dirty="0" err="1" smtClean="0">
                <a:latin typeface="Trebuchet MS" pitchFamily="34" charset="0"/>
              </a:rPr>
              <a:t>za</a:t>
            </a:r>
            <a:r>
              <a:rPr lang="de-DE" sz="2200" dirty="0" smtClean="0">
                <a:latin typeface="Trebuchet MS" pitchFamily="34" charset="0"/>
              </a:rPr>
              <a:t> </a:t>
            </a:r>
            <a:r>
              <a:rPr lang="de-DE" sz="2200" dirty="0" err="1" smtClean="0">
                <a:latin typeface="Trebuchet MS" pitchFamily="34" charset="0"/>
              </a:rPr>
              <a:t>prevodoslovje</a:t>
            </a:r>
            <a:r>
              <a:rPr lang="de-DE" sz="2200" dirty="0" smtClean="0">
                <a:latin typeface="Trebuchet MS" pitchFamily="34" charset="0"/>
              </a:rPr>
              <a:t> </a:t>
            </a:r>
            <a:r>
              <a:rPr lang="sl-SI" sz="2200" dirty="0" smtClean="0">
                <a:latin typeface="Trebuchet MS" pitchFamily="34" charset="0"/>
              </a:rPr>
              <a:t>Filozofske fakultete v </a:t>
            </a:r>
            <a:r>
              <a:rPr lang="sl-SI" sz="2200" dirty="0" smtClean="0">
                <a:latin typeface="Trebuchet MS" pitchFamily="34" charset="0"/>
              </a:rPr>
              <a:t>Mariboru</a:t>
            </a:r>
            <a:r>
              <a:rPr lang="de-DE" sz="2200" dirty="0" smtClean="0">
                <a:latin typeface="Trebuchet MS" pitchFamily="34" charset="0"/>
              </a:rPr>
              <a:t>,</a:t>
            </a:r>
            <a:endParaRPr lang="sl-SI" sz="2200" dirty="0" smtClean="0">
              <a:latin typeface="Trebuchet MS" pitchFamily="34" charset="0"/>
            </a:endParaRPr>
          </a:p>
          <a:p>
            <a:pPr algn="just">
              <a:buNone/>
            </a:pPr>
            <a:r>
              <a:rPr lang="sl-SI" sz="2200" dirty="0" smtClean="0">
                <a:latin typeface="Trebuchet MS" pitchFamily="34" charset="0"/>
              </a:rPr>
              <a:t>-Center za vzhodno in jugovzhodno Evropo Deželne akademije Spodnje Avstrije,</a:t>
            </a:r>
          </a:p>
          <a:p>
            <a:pPr algn="just">
              <a:buNone/>
            </a:pPr>
            <a:r>
              <a:rPr lang="sl-SI" sz="2200" dirty="0" smtClean="0">
                <a:latin typeface="Trebuchet MS" pitchFamily="34" charset="0"/>
              </a:rPr>
              <a:t>-Avstrijski inštitut </a:t>
            </a:r>
            <a:r>
              <a:rPr lang="de-DE" sz="2200" dirty="0" smtClean="0">
                <a:latin typeface="Trebuchet MS" pitchFamily="34" charset="0"/>
              </a:rPr>
              <a:t>Ljubljana </a:t>
            </a:r>
            <a:r>
              <a:rPr lang="sl-SI" sz="2200" dirty="0" smtClean="0">
                <a:latin typeface="Trebuchet MS" pitchFamily="34" charset="0"/>
              </a:rPr>
              <a:t>(</a:t>
            </a:r>
            <a:r>
              <a:rPr lang="de-DE" sz="2200" dirty="0" smtClean="0">
                <a:latin typeface="Trebuchet MS" pitchFamily="34" charset="0"/>
              </a:rPr>
              <a:t>Ö</a:t>
            </a:r>
            <a:r>
              <a:rPr lang="sl-SI" sz="2200" dirty="0" smtClean="0">
                <a:latin typeface="Trebuchet MS" pitchFamily="34" charset="0"/>
              </a:rPr>
              <a:t>SD),</a:t>
            </a:r>
            <a:endParaRPr lang="de-DE" sz="2200" dirty="0" smtClean="0">
              <a:latin typeface="Trebuchet MS" pitchFamily="34" charset="0"/>
            </a:endParaRPr>
          </a:p>
          <a:p>
            <a:pPr algn="just">
              <a:buNone/>
            </a:pPr>
            <a:r>
              <a:rPr lang="de-DE" sz="2200" dirty="0" smtClean="0">
                <a:latin typeface="Trebuchet MS" pitchFamily="34" charset="0"/>
              </a:rPr>
              <a:t>-</a:t>
            </a:r>
            <a:r>
              <a:rPr lang="de-DE" sz="2200" dirty="0" err="1" smtClean="0">
                <a:latin typeface="Trebuchet MS" pitchFamily="34" charset="0"/>
              </a:rPr>
              <a:t>Avstrijsko</a:t>
            </a:r>
            <a:r>
              <a:rPr lang="de-DE" sz="2200" dirty="0" smtClean="0">
                <a:latin typeface="Trebuchet MS" pitchFamily="34" charset="0"/>
              </a:rPr>
              <a:t> </a:t>
            </a:r>
            <a:r>
              <a:rPr lang="de-DE" sz="2200" dirty="0" err="1" smtClean="0">
                <a:latin typeface="Trebuchet MS" pitchFamily="34" charset="0"/>
              </a:rPr>
              <a:t>literarno</a:t>
            </a:r>
            <a:r>
              <a:rPr lang="de-DE" sz="2200" dirty="0" smtClean="0">
                <a:latin typeface="Trebuchet MS" pitchFamily="34" charset="0"/>
              </a:rPr>
              <a:t> </a:t>
            </a:r>
            <a:r>
              <a:rPr lang="de-DE" sz="2200" dirty="0" err="1" smtClean="0">
                <a:latin typeface="Trebuchet MS" pitchFamily="34" charset="0"/>
              </a:rPr>
              <a:t>zdru</a:t>
            </a:r>
            <a:r>
              <a:rPr lang="sl-SI" sz="2200" dirty="0" err="1" smtClean="0">
                <a:latin typeface="Trebuchet MS" pitchFamily="34" charset="0"/>
              </a:rPr>
              <a:t>ženje</a:t>
            </a:r>
            <a:r>
              <a:rPr lang="sl-SI" sz="2200" dirty="0" smtClean="0">
                <a:latin typeface="Trebuchet MS" pitchFamily="34" charset="0"/>
              </a:rPr>
              <a:t>,</a:t>
            </a:r>
          </a:p>
          <a:p>
            <a:pPr algn="just">
              <a:buNone/>
            </a:pPr>
            <a:r>
              <a:rPr lang="sl-SI" sz="2200" dirty="0" smtClean="0">
                <a:latin typeface="Trebuchet MS" pitchFamily="34" charset="0"/>
              </a:rPr>
              <a:t>-idr.</a:t>
            </a:r>
            <a:endParaRPr lang="sl-SI" sz="2200" dirty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e-DE" sz="2200" dirty="0" smtClean="0">
                <a:latin typeface="Trebuchet MS" pitchFamily="34" charset="0"/>
              </a:rPr>
              <a:t>Bei den Projekten arbeiten wir eng mit verschiedenen Institutionen zusammen und unsere wichtigsten Partner sind:</a:t>
            </a:r>
          </a:p>
          <a:p>
            <a:pPr>
              <a:buNone/>
            </a:pPr>
            <a:r>
              <a:rPr lang="sl-SI" sz="2200" dirty="0" smtClean="0">
                <a:latin typeface="Trebuchet MS" pitchFamily="34" charset="0"/>
              </a:rPr>
              <a:t>- </a:t>
            </a:r>
            <a:r>
              <a:rPr lang="de-DE" sz="2200" dirty="0" smtClean="0">
                <a:latin typeface="Trebuchet MS" pitchFamily="34" charset="0"/>
              </a:rPr>
              <a:t>Kulturforum Ljubljana,</a:t>
            </a:r>
          </a:p>
          <a:p>
            <a:pPr>
              <a:buNone/>
            </a:pPr>
            <a:r>
              <a:rPr lang="de-DE" sz="2200" dirty="0" smtClean="0">
                <a:latin typeface="Trebuchet MS" pitchFamily="34" charset="0"/>
              </a:rPr>
              <a:t>- Ministerium für europäische und internationale Angelegenheiten in Wien,</a:t>
            </a:r>
            <a:r>
              <a:rPr lang="sl-SI" sz="2200" dirty="0" smtClean="0">
                <a:latin typeface="Trebuchet MS" pitchFamily="34" charset="0"/>
              </a:rPr>
              <a:t> </a:t>
            </a:r>
            <a:endParaRPr lang="de-DE" sz="2200" dirty="0" smtClean="0">
              <a:latin typeface="Trebuchet MS" pitchFamily="34" charset="0"/>
            </a:endParaRPr>
          </a:p>
          <a:p>
            <a:pPr>
              <a:buNone/>
            </a:pPr>
            <a:r>
              <a:rPr lang="de-DE" sz="2200" dirty="0" smtClean="0">
                <a:latin typeface="Trebuchet MS" pitchFamily="34" charset="0"/>
              </a:rPr>
              <a:t>- </a:t>
            </a:r>
            <a:r>
              <a:rPr lang="sl-SI" sz="2200" dirty="0" err="1" smtClean="0">
                <a:latin typeface="Trebuchet MS" pitchFamily="34" charset="0"/>
              </a:rPr>
              <a:t>Zentrum</a:t>
            </a:r>
            <a:r>
              <a:rPr lang="sl-SI" sz="2200" dirty="0" smtClean="0">
                <a:latin typeface="Trebuchet MS" pitchFamily="34" charset="0"/>
              </a:rPr>
              <a:t> Ost-/</a:t>
            </a:r>
            <a:r>
              <a:rPr lang="sl-SI" sz="2200" dirty="0" err="1" smtClean="0">
                <a:latin typeface="Trebuchet MS" pitchFamily="34" charset="0"/>
              </a:rPr>
              <a:t>Südosteuropa</a:t>
            </a:r>
            <a:r>
              <a:rPr lang="de-DE" sz="2200" b="1" dirty="0" smtClean="0">
                <a:latin typeface="Trebuchet MS" pitchFamily="34" charset="0"/>
              </a:rPr>
              <a:t> </a:t>
            </a:r>
            <a:r>
              <a:rPr lang="de-DE" sz="2200" dirty="0" smtClean="0">
                <a:latin typeface="Trebuchet MS" pitchFamily="34" charset="0"/>
              </a:rPr>
              <a:t>der NÖ Landesakademie,</a:t>
            </a:r>
          </a:p>
          <a:p>
            <a:pPr>
              <a:buFontTx/>
              <a:buChar char="-"/>
            </a:pPr>
            <a:r>
              <a:rPr lang="de-DE" sz="2200" dirty="0" smtClean="0">
                <a:latin typeface="Trebuchet MS" pitchFamily="34" charset="0"/>
              </a:rPr>
              <a:t>Abteilung </a:t>
            </a:r>
            <a:r>
              <a:rPr lang="de-DE" sz="2200" dirty="0" smtClean="0">
                <a:latin typeface="Trebuchet MS" pitchFamily="34" charset="0"/>
              </a:rPr>
              <a:t>für Germanistik der Philosophischen Fakultät in Maribor</a:t>
            </a:r>
            <a:r>
              <a:rPr lang="sl-SI" sz="2200" dirty="0" smtClean="0">
                <a:latin typeface="Trebuchet MS" pitchFamily="34" charset="0"/>
              </a:rPr>
              <a:t>,</a:t>
            </a:r>
            <a:endParaRPr lang="de-DE" sz="2200" dirty="0" smtClean="0">
              <a:latin typeface="Trebuchet MS" pitchFamily="34" charset="0"/>
            </a:endParaRPr>
          </a:p>
          <a:p>
            <a:pPr>
              <a:buFontTx/>
              <a:buChar char="-"/>
            </a:pPr>
            <a:r>
              <a:rPr lang="de-DE" sz="2200" dirty="0" smtClean="0">
                <a:latin typeface="Trebuchet MS" pitchFamily="34" charset="0"/>
              </a:rPr>
              <a:t>Institut für Translationswissenschaft</a:t>
            </a:r>
            <a:r>
              <a:rPr lang="de-DE" sz="2200" dirty="0" smtClean="0">
                <a:latin typeface="Trebuchet MS" pitchFamily="34" charset="0"/>
              </a:rPr>
              <a:t> der Philosophischen Fakultät in Maribor,</a:t>
            </a:r>
            <a:endParaRPr lang="de-DE" sz="2200" dirty="0" smtClean="0">
              <a:latin typeface="Trebuchet MS" pitchFamily="34" charset="0"/>
            </a:endParaRPr>
          </a:p>
          <a:p>
            <a:pPr>
              <a:buFontTx/>
              <a:buChar char="-"/>
            </a:pPr>
            <a:r>
              <a:rPr lang="de-DE" sz="2200" dirty="0" smtClean="0">
                <a:latin typeface="Trebuchet MS" pitchFamily="34" charset="0"/>
              </a:rPr>
              <a:t>Österreich-Institut </a:t>
            </a:r>
            <a:r>
              <a:rPr lang="de-DE" sz="2200" dirty="0" smtClean="0">
                <a:latin typeface="Trebuchet MS" pitchFamily="34" charset="0"/>
              </a:rPr>
              <a:t>Ljubljana (ÖSD)</a:t>
            </a:r>
            <a:r>
              <a:rPr lang="sl-SI" sz="2200" dirty="0" smtClean="0">
                <a:latin typeface="Trebuchet MS" pitchFamily="34" charset="0"/>
              </a:rPr>
              <a:t>,  </a:t>
            </a:r>
            <a:endParaRPr lang="de-DE" sz="2200" dirty="0" smtClean="0">
              <a:latin typeface="Trebuchet MS" pitchFamily="34" charset="0"/>
            </a:endParaRPr>
          </a:p>
          <a:p>
            <a:pPr>
              <a:buFontTx/>
              <a:buChar char="-"/>
            </a:pPr>
            <a:r>
              <a:rPr lang="de-DE" sz="2200" dirty="0" smtClean="0">
                <a:latin typeface="Trebuchet MS" pitchFamily="34" charset="0"/>
              </a:rPr>
              <a:t>Österreichische Gesellschaft für Literatur,</a:t>
            </a:r>
          </a:p>
          <a:p>
            <a:pPr>
              <a:buNone/>
            </a:pPr>
            <a:r>
              <a:rPr lang="de-DE" sz="2200" dirty="0" smtClean="0">
                <a:latin typeface="Trebuchet MS" pitchFamily="34" charset="0"/>
              </a:rPr>
              <a:t>und andere.</a:t>
            </a:r>
            <a:endParaRPr lang="sl-SI" sz="2200" dirty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200" b="1" i="1" dirty="0" smtClean="0">
                <a:solidFill>
                  <a:schemeClr val="tx2"/>
                </a:solidFill>
                <a:latin typeface="Trebuchet MS" pitchFamily="34" charset="0"/>
              </a:rPr>
              <a:t>ZA KONEC…</a:t>
            </a:r>
            <a:endParaRPr lang="sl-SI" sz="2200" b="1" i="1" dirty="0">
              <a:solidFill>
                <a:schemeClr val="tx2"/>
              </a:solidFill>
              <a:latin typeface="Trebuchet MS" pitchFamily="34" charset="0"/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sl-SI" sz="2200" dirty="0" smtClean="0">
              <a:latin typeface="Trebuchet MS" pitchFamily="34" charset="0"/>
            </a:endParaRPr>
          </a:p>
          <a:p>
            <a:pPr>
              <a:buNone/>
            </a:pPr>
            <a:endParaRPr lang="sl-SI" sz="2200" dirty="0" smtClean="0">
              <a:latin typeface="Trebuchet MS" pitchFamily="34" charset="0"/>
            </a:endParaRPr>
          </a:p>
          <a:p>
            <a:pPr>
              <a:buNone/>
            </a:pPr>
            <a:r>
              <a:rPr lang="sl-SI" sz="2200" dirty="0" smtClean="0">
                <a:latin typeface="Trebuchet MS" pitchFamily="34" charset="0"/>
              </a:rPr>
              <a:t>-Avstrijska čitalnica Univerzitetne knjižnice Maribor je pomemben center za promocijo Avstrije, meddržavnega sodelovanja in ne nazadnje za promocijo učenja in poučevanja nemščine kot tujega jezika. </a:t>
            </a:r>
          </a:p>
          <a:p>
            <a:pPr>
              <a:buNone/>
            </a:pPr>
            <a:endParaRPr lang="sl-SI" sz="2200" dirty="0" smtClean="0">
              <a:latin typeface="Trebuchet MS" pitchFamily="34" charset="0"/>
            </a:endParaRPr>
          </a:p>
          <a:p>
            <a:pPr>
              <a:buNone/>
            </a:pPr>
            <a:r>
              <a:rPr lang="sl-SI" sz="2200" dirty="0" smtClean="0">
                <a:latin typeface="Trebuchet MS" pitchFamily="34" charset="0"/>
              </a:rPr>
              <a:t>-povabilo na mednarodni simpozij </a:t>
            </a:r>
            <a:r>
              <a:rPr lang="sl-SI" sz="2200" i="1" dirty="0" smtClean="0">
                <a:latin typeface="Trebuchet MS" pitchFamily="34" charset="0"/>
              </a:rPr>
              <a:t>Slovenija_Avstrija: kulturni stiki </a:t>
            </a:r>
            <a:r>
              <a:rPr lang="sl-SI" sz="2200" dirty="0" smtClean="0">
                <a:latin typeface="Trebuchet MS" pitchFamily="34" charset="0"/>
              </a:rPr>
              <a:t>25. – 27. 11. </a:t>
            </a:r>
            <a:r>
              <a:rPr lang="sl-SI" sz="2200" dirty="0" smtClean="0">
                <a:latin typeface="Trebuchet MS" pitchFamily="34" charset="0"/>
              </a:rPr>
              <a:t>2010</a:t>
            </a:r>
            <a:endParaRPr lang="de-DE" sz="2200" dirty="0" smtClean="0">
              <a:latin typeface="Trebuchet MS" pitchFamily="34" charset="0"/>
            </a:endParaRPr>
          </a:p>
          <a:p>
            <a:pPr>
              <a:buNone/>
            </a:pPr>
            <a:endParaRPr lang="de-DE" sz="2200" dirty="0" smtClean="0">
              <a:latin typeface="Trebuchet MS" pitchFamily="34" charset="0"/>
            </a:endParaRPr>
          </a:p>
          <a:p>
            <a:pPr>
              <a:buNone/>
            </a:pPr>
            <a:endParaRPr lang="sl-SI" sz="2200" dirty="0">
              <a:latin typeface="Trebuchet MS" pitchFamily="34" charset="0"/>
            </a:endParaRPr>
          </a:p>
        </p:txBody>
      </p:sp>
      <p:pic>
        <p:nvPicPr>
          <p:cNvPr id="4" name="Picture 5" descr="logo_ne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5214950"/>
            <a:ext cx="5786437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200" b="1" i="1" dirty="0" smtClean="0">
                <a:solidFill>
                  <a:schemeClr val="tx2"/>
                </a:solidFill>
                <a:latin typeface="Trebuchet MS" pitchFamily="34" charset="0"/>
              </a:rPr>
              <a:t>ZUM SCHLUSS…</a:t>
            </a:r>
            <a:endParaRPr lang="sl-SI" sz="2200" b="1" i="1" dirty="0">
              <a:solidFill>
                <a:schemeClr val="tx2"/>
              </a:solidFill>
              <a:latin typeface="Trebuchet MS" pitchFamily="34" charset="0"/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l-SI" sz="2200" dirty="0" smtClean="0">
                <a:latin typeface="Trebuchet MS" pitchFamily="34" charset="0"/>
              </a:rPr>
              <a:t>-</a:t>
            </a:r>
            <a:r>
              <a:rPr lang="de-DE" sz="2200" dirty="0" smtClean="0">
                <a:latin typeface="Trebuchet MS" pitchFamily="34" charset="0"/>
              </a:rPr>
              <a:t>Österreich-Bibliothek der Universitätsbibliothek ein bedeutendes Zentrum für die Promotion Österreichs, der zwischenstaatlichen Kooperation und nicht zuletzt von Deutsch als Fremdsprache.</a:t>
            </a:r>
          </a:p>
          <a:p>
            <a:pPr>
              <a:buNone/>
            </a:pPr>
            <a:endParaRPr lang="de-DE" sz="2200" dirty="0" smtClean="0">
              <a:latin typeface="Trebuchet MS" pitchFamily="34" charset="0"/>
            </a:endParaRPr>
          </a:p>
          <a:p>
            <a:pPr>
              <a:buNone/>
            </a:pPr>
            <a:r>
              <a:rPr lang="de-DE" sz="2200" dirty="0" smtClean="0">
                <a:latin typeface="Trebuchet MS" pitchFamily="34" charset="0"/>
              </a:rPr>
              <a:t>-Einladung zum internationalen Symposium </a:t>
            </a:r>
            <a:r>
              <a:rPr lang="de-DE" sz="2200" i="1" dirty="0" err="1" smtClean="0">
                <a:latin typeface="Trebuchet MS" pitchFamily="34" charset="0"/>
              </a:rPr>
              <a:t>Österreich_Slowenien</a:t>
            </a:r>
            <a:r>
              <a:rPr lang="de-DE" sz="2200" i="1" dirty="0" smtClean="0">
                <a:latin typeface="Trebuchet MS" pitchFamily="34" charset="0"/>
              </a:rPr>
              <a:t>: kulturelle Begegnungen</a:t>
            </a:r>
            <a:r>
              <a:rPr lang="de-DE" sz="2200" i="1" dirty="0" smtClean="0">
                <a:latin typeface="Trebuchet MS" pitchFamily="34" charset="0"/>
              </a:rPr>
              <a:t>.</a:t>
            </a:r>
          </a:p>
          <a:p>
            <a:pPr>
              <a:buNone/>
            </a:pPr>
            <a:endParaRPr lang="sl-SI" sz="2200" dirty="0">
              <a:latin typeface="Trebuchet MS" pitchFamily="34" charset="0"/>
            </a:endParaRPr>
          </a:p>
        </p:txBody>
      </p:sp>
      <p:pic>
        <p:nvPicPr>
          <p:cNvPr id="4" name="Picture 5" descr="logo_ne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4714884"/>
            <a:ext cx="5786437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200" b="1" i="1" dirty="0" smtClean="0">
                <a:solidFill>
                  <a:schemeClr val="tx2"/>
                </a:solidFill>
                <a:latin typeface="Trebuchet MS" pitchFamily="34" charset="0"/>
              </a:rPr>
              <a:t>HVALA ZA POZORNOST!</a:t>
            </a:r>
            <a:br>
              <a:rPr lang="de-DE" sz="2200" b="1" i="1" dirty="0" smtClean="0">
                <a:solidFill>
                  <a:schemeClr val="tx2"/>
                </a:solidFill>
                <a:latin typeface="Trebuchet MS" pitchFamily="34" charset="0"/>
              </a:rPr>
            </a:br>
            <a:r>
              <a:rPr lang="de-DE" sz="2200" b="1" i="1" dirty="0" smtClean="0">
                <a:solidFill>
                  <a:schemeClr val="tx2"/>
                </a:solidFill>
                <a:latin typeface="Trebuchet MS" pitchFamily="34" charset="0"/>
              </a:rPr>
              <a:t>DANKE FÜR IHRE AUFMERKSAMKEIT!</a:t>
            </a:r>
            <a:endParaRPr lang="sl-SI" sz="2200" b="1" i="1" dirty="0">
              <a:solidFill>
                <a:schemeClr val="tx2"/>
              </a:solidFill>
              <a:latin typeface="Trebuchet MS" pitchFamily="34" charset="0"/>
            </a:endParaRPr>
          </a:p>
        </p:txBody>
      </p:sp>
      <p:pic>
        <p:nvPicPr>
          <p:cNvPr id="15362" name="Picture 2" descr="C:\Documents and Settings\matejas\Local Settings\Temporary Internet Files\Content.IE5\MEM0BTYV\MP900433193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6911" y="1600200"/>
            <a:ext cx="597017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920</Words>
  <Application>Microsoft Office PowerPoint</Application>
  <PresentationFormat>Diaprojekcija na zaslonu (4:3)</PresentationFormat>
  <Paragraphs>95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31</vt:i4>
      </vt:variant>
    </vt:vector>
  </HeadingPairs>
  <TitlesOfParts>
    <vt:vector size="32" baseType="lpstr">
      <vt:lpstr>Officeova tema</vt:lpstr>
      <vt:lpstr>AVSTRIJSKA ČITALNICA UNIVERZITETNE KNJIŽNICE MARIBOR  ÖSTERREICH-BIBLIOTHEK DER UNIVERSITÄTSBIBLIOTHEK MARIBOR</vt:lpstr>
      <vt:lpstr>AVSTRIJSKE ČITALNICE</vt:lpstr>
      <vt:lpstr>DIE ÖSTERREICH-BIBLIOTHEKEN</vt:lpstr>
      <vt:lpstr>Diapozitiv 4</vt:lpstr>
      <vt:lpstr>AVSTRIJSKA ČITALNICA MARIBOR</vt:lpstr>
      <vt:lpstr>  DIE ÖSTERREICH-BIBLIOTHEK MARIBOR </vt:lpstr>
      <vt:lpstr>Diapozitiv 7</vt:lpstr>
      <vt:lpstr>Diapozitiv 8</vt:lpstr>
      <vt:lpstr>Diapozitiv 9</vt:lpstr>
      <vt:lpstr>AVSTRIJSKA ČITALNICA UKM NA SPLETU ÖSTERREICH-BIBLIOTHEK DER UKM IM INTERNET</vt:lpstr>
      <vt:lpstr>  VSE AVSTRIJSKE ČITALNICE NA SPELTU ALLE ÖSTERREICH-BIBLIOTHEKEN IM INTERNET www.oesterreich-bibliotheken.at </vt:lpstr>
      <vt:lpstr>Diapozitiv 12</vt:lpstr>
      <vt:lpstr>  DEJAVNOSTI IN NALOGE AVSTRIJSKE ČITALNICE MARIBOR</vt:lpstr>
      <vt:lpstr>   AKTIVITÄTEN UND AUFGABEN DER ÖSTERREICH-BIBLIOTHEK MARIBOR </vt:lpstr>
      <vt:lpstr>Diapozitiv 15</vt:lpstr>
      <vt:lpstr>Diapozitiv 16</vt:lpstr>
      <vt:lpstr>Diapozitiv 17</vt:lpstr>
      <vt:lpstr>Diapozitiv 18</vt:lpstr>
      <vt:lpstr>Diapozitiv 19</vt:lpstr>
      <vt:lpstr>Diapozitiv 20</vt:lpstr>
      <vt:lpstr>Diapozitiv 21</vt:lpstr>
      <vt:lpstr>Diapozitiv 22</vt:lpstr>
      <vt:lpstr>Diapozitiv 23</vt:lpstr>
      <vt:lpstr>Diapozitiv 24</vt:lpstr>
      <vt:lpstr>Diapozitiv 25</vt:lpstr>
      <vt:lpstr>Diapozitiv 26</vt:lpstr>
      <vt:lpstr>Diapozitiv 27</vt:lpstr>
      <vt:lpstr>Diapozitiv 28</vt:lpstr>
      <vt:lpstr>ZA KONEC…</vt:lpstr>
      <vt:lpstr>ZUM SCHLUSS…</vt:lpstr>
      <vt:lpstr>HVALA ZA POZORNOST! DANKE FÜR IHRE AUFMERKSAMKEIT!</vt:lpstr>
    </vt:vector>
  </TitlesOfParts>
  <Company>UM FS Maribor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 1</dc:title>
  <dc:creator>Tina P</dc:creator>
  <cp:lastModifiedBy>matejas</cp:lastModifiedBy>
  <cp:revision>27</cp:revision>
  <dcterms:created xsi:type="dcterms:W3CDTF">2010-01-27T09:11:25Z</dcterms:created>
  <dcterms:modified xsi:type="dcterms:W3CDTF">2010-05-11T11:20:45Z</dcterms:modified>
</cp:coreProperties>
</file>